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7" r:id="rId5"/>
    <p:sldId id="258" r:id="rId6"/>
    <p:sldId id="259" r:id="rId7"/>
    <p:sldId id="263" r:id="rId8"/>
    <p:sldId id="266" r:id="rId9"/>
    <p:sldId id="264" r:id="rId10"/>
    <p:sldId id="265" r:id="rId11"/>
    <p:sldId id="267" r:id="rId12"/>
    <p:sldId id="271" r:id="rId13"/>
    <p:sldId id="268" r:id="rId14"/>
    <p:sldId id="269" r:id="rId15"/>
    <p:sldId id="270" r:id="rId16"/>
    <p:sldId id="300" r:id="rId17"/>
    <p:sldId id="299" r:id="rId18"/>
    <p:sldId id="301" r:id="rId19"/>
    <p:sldId id="272" r:id="rId20"/>
    <p:sldId id="273" r:id="rId21"/>
    <p:sldId id="274" r:id="rId22"/>
    <p:sldId id="275" r:id="rId23"/>
    <p:sldId id="276" r:id="rId24"/>
    <p:sldId id="277"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4" d="100"/>
          <a:sy n="104" d="100"/>
        </p:scale>
        <p:origin x="91" y="3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2F056AD9-FFEA-41F6-94EF-F44A1AA091D6}" type="datetimeFigureOut">
              <a:rPr lang="en-AU" smtClean="0"/>
              <a:t>23/09/2017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684FD6C-8EF6-4E9A-9B29-FC8EA9A7982F}" type="slidenum">
              <a:rPr lang="en-AU" smtClean="0"/>
              <a:t>‹#›</a:t>
            </a:fld>
            <a:endParaRPr lang="en-AU"/>
          </a:p>
        </p:txBody>
      </p:sp>
    </p:spTree>
    <p:extLst>
      <p:ext uri="{BB962C8B-B14F-4D97-AF65-F5344CB8AC3E}">
        <p14:creationId xmlns:p14="http://schemas.microsoft.com/office/powerpoint/2010/main" val="1919270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F056AD9-FFEA-41F6-94EF-F44A1AA091D6}" type="datetimeFigureOut">
              <a:rPr lang="en-AU" smtClean="0"/>
              <a:t>23/09/2017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684FD6C-8EF6-4E9A-9B29-FC8EA9A7982F}" type="slidenum">
              <a:rPr lang="en-AU" smtClean="0"/>
              <a:t>‹#›</a:t>
            </a:fld>
            <a:endParaRPr lang="en-AU"/>
          </a:p>
        </p:txBody>
      </p:sp>
    </p:spTree>
    <p:extLst>
      <p:ext uri="{BB962C8B-B14F-4D97-AF65-F5344CB8AC3E}">
        <p14:creationId xmlns:p14="http://schemas.microsoft.com/office/powerpoint/2010/main" val="476633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F056AD9-FFEA-41F6-94EF-F44A1AA091D6}" type="datetimeFigureOut">
              <a:rPr lang="en-AU" smtClean="0"/>
              <a:t>23/09/2017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684FD6C-8EF6-4E9A-9B29-FC8EA9A7982F}" type="slidenum">
              <a:rPr lang="en-AU" smtClean="0"/>
              <a:t>‹#›</a:t>
            </a:fld>
            <a:endParaRPr lang="en-AU"/>
          </a:p>
        </p:txBody>
      </p:sp>
    </p:spTree>
    <p:extLst>
      <p:ext uri="{BB962C8B-B14F-4D97-AF65-F5344CB8AC3E}">
        <p14:creationId xmlns:p14="http://schemas.microsoft.com/office/powerpoint/2010/main" val="3679283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F056AD9-FFEA-41F6-94EF-F44A1AA091D6}" type="datetimeFigureOut">
              <a:rPr lang="en-AU" smtClean="0"/>
              <a:t>23/09/2017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684FD6C-8EF6-4E9A-9B29-FC8EA9A7982F}" type="slidenum">
              <a:rPr lang="en-AU" smtClean="0"/>
              <a:t>‹#›</a:t>
            </a:fld>
            <a:endParaRPr lang="en-AU"/>
          </a:p>
        </p:txBody>
      </p:sp>
    </p:spTree>
    <p:extLst>
      <p:ext uri="{BB962C8B-B14F-4D97-AF65-F5344CB8AC3E}">
        <p14:creationId xmlns:p14="http://schemas.microsoft.com/office/powerpoint/2010/main" val="1235611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056AD9-FFEA-41F6-94EF-F44A1AA091D6}" type="datetimeFigureOut">
              <a:rPr lang="en-AU" smtClean="0"/>
              <a:t>23/09/2017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684FD6C-8EF6-4E9A-9B29-FC8EA9A7982F}" type="slidenum">
              <a:rPr lang="en-AU" smtClean="0"/>
              <a:t>‹#›</a:t>
            </a:fld>
            <a:endParaRPr lang="en-AU"/>
          </a:p>
        </p:txBody>
      </p:sp>
    </p:spTree>
    <p:extLst>
      <p:ext uri="{BB962C8B-B14F-4D97-AF65-F5344CB8AC3E}">
        <p14:creationId xmlns:p14="http://schemas.microsoft.com/office/powerpoint/2010/main" val="2923086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2F056AD9-FFEA-41F6-94EF-F44A1AA091D6}" type="datetimeFigureOut">
              <a:rPr lang="en-AU" smtClean="0"/>
              <a:t>23/09/2017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684FD6C-8EF6-4E9A-9B29-FC8EA9A7982F}" type="slidenum">
              <a:rPr lang="en-AU" smtClean="0"/>
              <a:t>‹#›</a:t>
            </a:fld>
            <a:endParaRPr lang="en-AU"/>
          </a:p>
        </p:txBody>
      </p:sp>
    </p:spTree>
    <p:extLst>
      <p:ext uri="{BB962C8B-B14F-4D97-AF65-F5344CB8AC3E}">
        <p14:creationId xmlns:p14="http://schemas.microsoft.com/office/powerpoint/2010/main" val="1115228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2F056AD9-FFEA-41F6-94EF-F44A1AA091D6}" type="datetimeFigureOut">
              <a:rPr lang="en-AU" smtClean="0"/>
              <a:t>23/09/2017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684FD6C-8EF6-4E9A-9B29-FC8EA9A7982F}" type="slidenum">
              <a:rPr lang="en-AU" smtClean="0"/>
              <a:t>‹#›</a:t>
            </a:fld>
            <a:endParaRPr lang="en-AU"/>
          </a:p>
        </p:txBody>
      </p:sp>
    </p:spTree>
    <p:extLst>
      <p:ext uri="{BB962C8B-B14F-4D97-AF65-F5344CB8AC3E}">
        <p14:creationId xmlns:p14="http://schemas.microsoft.com/office/powerpoint/2010/main" val="2651364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2F056AD9-FFEA-41F6-94EF-F44A1AA091D6}" type="datetimeFigureOut">
              <a:rPr lang="en-AU" smtClean="0"/>
              <a:t>23/09/2017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684FD6C-8EF6-4E9A-9B29-FC8EA9A7982F}" type="slidenum">
              <a:rPr lang="en-AU" smtClean="0"/>
              <a:t>‹#›</a:t>
            </a:fld>
            <a:endParaRPr lang="en-AU"/>
          </a:p>
        </p:txBody>
      </p:sp>
    </p:spTree>
    <p:extLst>
      <p:ext uri="{BB962C8B-B14F-4D97-AF65-F5344CB8AC3E}">
        <p14:creationId xmlns:p14="http://schemas.microsoft.com/office/powerpoint/2010/main" val="3226574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056AD9-FFEA-41F6-94EF-F44A1AA091D6}" type="datetimeFigureOut">
              <a:rPr lang="en-AU" smtClean="0"/>
              <a:t>23/09/2017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684FD6C-8EF6-4E9A-9B29-FC8EA9A7982F}" type="slidenum">
              <a:rPr lang="en-AU" smtClean="0"/>
              <a:t>‹#›</a:t>
            </a:fld>
            <a:endParaRPr lang="en-AU"/>
          </a:p>
        </p:txBody>
      </p:sp>
    </p:spTree>
    <p:extLst>
      <p:ext uri="{BB962C8B-B14F-4D97-AF65-F5344CB8AC3E}">
        <p14:creationId xmlns:p14="http://schemas.microsoft.com/office/powerpoint/2010/main" val="3694394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056AD9-FFEA-41F6-94EF-F44A1AA091D6}" type="datetimeFigureOut">
              <a:rPr lang="en-AU" smtClean="0"/>
              <a:t>23/09/2017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684FD6C-8EF6-4E9A-9B29-FC8EA9A7982F}" type="slidenum">
              <a:rPr lang="en-AU" smtClean="0"/>
              <a:t>‹#›</a:t>
            </a:fld>
            <a:endParaRPr lang="en-AU"/>
          </a:p>
        </p:txBody>
      </p:sp>
    </p:spTree>
    <p:extLst>
      <p:ext uri="{BB962C8B-B14F-4D97-AF65-F5344CB8AC3E}">
        <p14:creationId xmlns:p14="http://schemas.microsoft.com/office/powerpoint/2010/main" val="619075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056AD9-FFEA-41F6-94EF-F44A1AA091D6}" type="datetimeFigureOut">
              <a:rPr lang="en-AU" smtClean="0"/>
              <a:t>23/09/2017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684FD6C-8EF6-4E9A-9B29-FC8EA9A7982F}" type="slidenum">
              <a:rPr lang="en-AU" smtClean="0"/>
              <a:t>‹#›</a:t>
            </a:fld>
            <a:endParaRPr lang="en-AU"/>
          </a:p>
        </p:txBody>
      </p:sp>
    </p:spTree>
    <p:extLst>
      <p:ext uri="{BB962C8B-B14F-4D97-AF65-F5344CB8AC3E}">
        <p14:creationId xmlns:p14="http://schemas.microsoft.com/office/powerpoint/2010/main" val="300280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056AD9-FFEA-41F6-94EF-F44A1AA091D6}" type="datetimeFigureOut">
              <a:rPr lang="en-AU" smtClean="0"/>
              <a:t>23/09/2017</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84FD6C-8EF6-4E9A-9B29-FC8EA9A7982F}" type="slidenum">
              <a:rPr lang="en-AU" smtClean="0"/>
              <a:t>‹#›</a:t>
            </a:fld>
            <a:endParaRPr lang="en-AU"/>
          </a:p>
        </p:txBody>
      </p:sp>
    </p:spTree>
    <p:extLst>
      <p:ext uri="{BB962C8B-B14F-4D97-AF65-F5344CB8AC3E}">
        <p14:creationId xmlns:p14="http://schemas.microsoft.com/office/powerpoint/2010/main" val="1896911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ctrTitle"/>
          </p:nvPr>
        </p:nvSpPr>
        <p:spPr/>
        <p:txBody>
          <a:bodyPr>
            <a:normAutofit/>
          </a:bodyPr>
          <a:lstStyle/>
          <a:p>
            <a:r>
              <a:rPr lang="en-AU" dirty="0" smtClean="0"/>
              <a:t>ASSESSING  </a:t>
            </a:r>
            <a:br>
              <a:rPr lang="en-AU" dirty="0" smtClean="0"/>
            </a:br>
            <a:r>
              <a:rPr lang="en-AU" dirty="0" smtClean="0"/>
              <a:t>GOING CONCERN ISSUES</a:t>
            </a:r>
            <a:endParaRPr lang="en-AU" dirty="0"/>
          </a:p>
        </p:txBody>
      </p:sp>
      <p:sp>
        <p:nvSpPr>
          <p:cNvPr id="3" name="Subtitle 2"/>
          <p:cNvSpPr>
            <a:spLocks noGrp="1"/>
          </p:cNvSpPr>
          <p:nvPr>
            <p:ph type="subTitle" idx="1"/>
          </p:nvPr>
        </p:nvSpPr>
        <p:spPr/>
        <p:txBody>
          <a:bodyPr/>
          <a:lstStyle/>
          <a:p>
            <a:r>
              <a:rPr lang="en-AU" dirty="0" smtClean="0"/>
              <a:t>Bob Campbell</a:t>
            </a:r>
          </a:p>
          <a:p>
            <a:r>
              <a:rPr lang="en-AU" dirty="0" smtClean="0"/>
              <a:t>Australian Audit</a:t>
            </a:r>
            <a:endParaRPr lang="en-AU" dirty="0"/>
          </a:p>
        </p:txBody>
      </p:sp>
    </p:spTree>
    <p:extLst>
      <p:ext uri="{BB962C8B-B14F-4D97-AF65-F5344CB8AC3E}">
        <p14:creationId xmlns:p14="http://schemas.microsoft.com/office/powerpoint/2010/main" val="7385121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a:t>Key </a:t>
            </a:r>
            <a:r>
              <a:rPr lang="en-AU" b="1" dirty="0" smtClean="0"/>
              <a:t>processes </a:t>
            </a:r>
            <a:r>
              <a:rPr lang="en-AU" b="1" dirty="0"/>
              <a:t>and procedures to facilitate the </a:t>
            </a:r>
            <a:r>
              <a:rPr lang="en-AU" b="1" dirty="0" smtClean="0"/>
              <a:t>going concern </a:t>
            </a:r>
            <a:r>
              <a:rPr lang="en-AU" b="1" dirty="0"/>
              <a:t>assessment</a:t>
            </a:r>
            <a:endParaRPr lang="en-AU" dirty="0"/>
          </a:p>
        </p:txBody>
      </p:sp>
      <p:sp>
        <p:nvSpPr>
          <p:cNvPr id="3" name="Content Placeholder 2"/>
          <p:cNvSpPr>
            <a:spLocks noGrp="1"/>
          </p:cNvSpPr>
          <p:nvPr>
            <p:ph idx="1"/>
          </p:nvPr>
        </p:nvSpPr>
        <p:spPr/>
        <p:txBody>
          <a:bodyPr/>
          <a:lstStyle/>
          <a:p>
            <a:r>
              <a:rPr lang="en-AU" dirty="0" smtClean="0"/>
              <a:t>the </a:t>
            </a:r>
            <a:r>
              <a:rPr lang="en-AU" dirty="0"/>
              <a:t>involvement of the audit committee (or </a:t>
            </a:r>
            <a:r>
              <a:rPr lang="en-AU" dirty="0" smtClean="0"/>
              <a:t>equivalent body</a:t>
            </a:r>
            <a:r>
              <a:rPr lang="en-AU" dirty="0"/>
              <a:t>) in the assessment process</a:t>
            </a:r>
          </a:p>
          <a:p>
            <a:r>
              <a:rPr lang="en-AU" dirty="0" smtClean="0"/>
              <a:t>Planning the </a:t>
            </a:r>
            <a:r>
              <a:rPr lang="en-AU" dirty="0"/>
              <a:t>processes and procedures that will be undertaken </a:t>
            </a:r>
            <a:r>
              <a:rPr lang="en-AU" dirty="0" smtClean="0"/>
              <a:t>to support </a:t>
            </a:r>
            <a:r>
              <a:rPr lang="en-AU" dirty="0"/>
              <a:t>the going concern assessment</a:t>
            </a:r>
          </a:p>
          <a:p>
            <a:r>
              <a:rPr lang="en-AU" dirty="0" smtClean="0"/>
              <a:t>Clearly identified information </a:t>
            </a:r>
            <a:r>
              <a:rPr lang="en-AU" dirty="0"/>
              <a:t>that will need to be produced </a:t>
            </a:r>
            <a:r>
              <a:rPr lang="en-AU" dirty="0" smtClean="0"/>
              <a:t>and collected </a:t>
            </a:r>
            <a:r>
              <a:rPr lang="en-AU" dirty="0"/>
              <a:t>to support their </a:t>
            </a:r>
            <a:r>
              <a:rPr lang="en-AU" dirty="0" smtClean="0"/>
              <a:t>assessment such as: </a:t>
            </a:r>
          </a:p>
          <a:p>
            <a:pPr lvl="1"/>
            <a:r>
              <a:rPr lang="en-AU" dirty="0" smtClean="0"/>
              <a:t>board </a:t>
            </a:r>
            <a:r>
              <a:rPr lang="en-AU" dirty="0"/>
              <a:t>papers, </a:t>
            </a:r>
            <a:endParaRPr lang="en-AU" dirty="0" smtClean="0"/>
          </a:p>
          <a:p>
            <a:pPr lvl="1"/>
            <a:r>
              <a:rPr lang="en-AU" dirty="0" smtClean="0"/>
              <a:t>budgets</a:t>
            </a:r>
            <a:r>
              <a:rPr lang="en-AU" dirty="0"/>
              <a:t>, </a:t>
            </a:r>
            <a:endParaRPr lang="en-AU" dirty="0" smtClean="0"/>
          </a:p>
          <a:p>
            <a:pPr lvl="1"/>
            <a:r>
              <a:rPr lang="en-AU" dirty="0" smtClean="0"/>
              <a:t>cash flow forecasts</a:t>
            </a:r>
            <a:endParaRPr lang="en-AU" dirty="0"/>
          </a:p>
        </p:txBody>
      </p:sp>
    </p:spTree>
    <p:extLst>
      <p:ext uri="{BB962C8B-B14F-4D97-AF65-F5344CB8AC3E}">
        <p14:creationId xmlns:p14="http://schemas.microsoft.com/office/powerpoint/2010/main" val="6080829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Key </a:t>
            </a:r>
            <a:r>
              <a:rPr lang="en-AU" b="1" dirty="0" smtClean="0"/>
              <a:t>processes </a:t>
            </a:r>
            <a:r>
              <a:rPr lang="en-AU" b="1" dirty="0"/>
              <a:t>and procedures to facilitate the going concern assessment</a:t>
            </a:r>
            <a:endParaRPr lang="en-AU" dirty="0"/>
          </a:p>
        </p:txBody>
      </p:sp>
      <p:sp>
        <p:nvSpPr>
          <p:cNvPr id="3" name="Content Placeholder 2"/>
          <p:cNvSpPr>
            <a:spLocks noGrp="1"/>
          </p:cNvSpPr>
          <p:nvPr>
            <p:ph idx="1"/>
          </p:nvPr>
        </p:nvSpPr>
        <p:spPr/>
        <p:txBody>
          <a:bodyPr>
            <a:normAutofit fontScale="92500"/>
          </a:bodyPr>
          <a:lstStyle/>
          <a:p>
            <a:r>
              <a:rPr lang="en-AU" dirty="0"/>
              <a:t>comparison of the actual cash-flow position versus </a:t>
            </a:r>
            <a:r>
              <a:rPr lang="en-AU" dirty="0" smtClean="0"/>
              <a:t>the budget/forecast </a:t>
            </a:r>
            <a:r>
              <a:rPr lang="en-AU" dirty="0"/>
              <a:t>to assess the reliability of </a:t>
            </a:r>
            <a:r>
              <a:rPr lang="en-AU" dirty="0" smtClean="0"/>
              <a:t>the budgeting/forecasting </a:t>
            </a:r>
            <a:r>
              <a:rPr lang="en-AU" dirty="0"/>
              <a:t>process</a:t>
            </a:r>
          </a:p>
          <a:p>
            <a:r>
              <a:rPr lang="en-AU" dirty="0"/>
              <a:t>c</a:t>
            </a:r>
            <a:r>
              <a:rPr lang="en-AU" dirty="0" smtClean="0"/>
              <a:t>onsideration of potential </a:t>
            </a:r>
            <a:r>
              <a:rPr lang="en-AU" dirty="0"/>
              <a:t>wording of going concern related disclosures </a:t>
            </a:r>
            <a:r>
              <a:rPr lang="en-AU" dirty="0" smtClean="0"/>
              <a:t>in the </a:t>
            </a:r>
            <a:r>
              <a:rPr lang="en-AU" dirty="0"/>
              <a:t>financial report</a:t>
            </a:r>
          </a:p>
          <a:p>
            <a:r>
              <a:rPr lang="en-AU" dirty="0"/>
              <a:t>d</a:t>
            </a:r>
            <a:r>
              <a:rPr lang="en-AU" dirty="0" smtClean="0"/>
              <a:t>iscussion of whether </a:t>
            </a:r>
            <a:r>
              <a:rPr lang="en-AU" dirty="0"/>
              <a:t>any remedial action plan may be </a:t>
            </a:r>
            <a:r>
              <a:rPr lang="en-AU" dirty="0" smtClean="0"/>
              <a:t>required and</a:t>
            </a:r>
            <a:endParaRPr lang="en-AU" dirty="0"/>
          </a:p>
          <a:p>
            <a:r>
              <a:rPr lang="en-AU" dirty="0" smtClean="0"/>
              <a:t>when </a:t>
            </a:r>
            <a:r>
              <a:rPr lang="en-AU" dirty="0"/>
              <a:t>it is appropriate to discuss with the auditor </a:t>
            </a:r>
            <a:r>
              <a:rPr lang="en-AU" dirty="0" smtClean="0"/>
              <a:t>their assessment </a:t>
            </a:r>
            <a:r>
              <a:rPr lang="en-AU" dirty="0"/>
              <a:t>(preferably before financial year-end date</a:t>
            </a:r>
            <a:r>
              <a:rPr lang="en-AU" dirty="0" smtClean="0"/>
              <a:t>).</a:t>
            </a:r>
          </a:p>
          <a:p>
            <a:endParaRPr lang="en-AU" dirty="0"/>
          </a:p>
          <a:p>
            <a:r>
              <a:rPr lang="en-AU" dirty="0" smtClean="0"/>
              <a:t>NB: ASSESSMENT OF THE ADEQUACY OF COMPANY PROCESSES TO ASSESS GOING CONCERN SHOULD BE PART OF THE AUDIT PLANNING MEETING </a:t>
            </a:r>
            <a:endParaRPr lang="en-AU" dirty="0"/>
          </a:p>
        </p:txBody>
      </p:sp>
    </p:spTree>
    <p:extLst>
      <p:ext uri="{BB962C8B-B14F-4D97-AF65-F5344CB8AC3E}">
        <p14:creationId xmlns:p14="http://schemas.microsoft.com/office/powerpoint/2010/main" val="42375079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a:t>Financial reporting areas that may be affected by difficult </a:t>
            </a:r>
            <a:r>
              <a:rPr lang="en-AU" b="1" dirty="0" smtClean="0"/>
              <a:t>or uncertain </a:t>
            </a:r>
            <a:r>
              <a:rPr lang="en-AU" b="1" dirty="0"/>
              <a:t>economic conditions</a:t>
            </a:r>
            <a:endParaRPr lang="en-AU" dirty="0"/>
          </a:p>
        </p:txBody>
      </p:sp>
      <p:sp>
        <p:nvSpPr>
          <p:cNvPr id="3" name="Content Placeholder 2"/>
          <p:cNvSpPr>
            <a:spLocks noGrp="1"/>
          </p:cNvSpPr>
          <p:nvPr>
            <p:ph idx="1"/>
          </p:nvPr>
        </p:nvSpPr>
        <p:spPr/>
        <p:txBody>
          <a:bodyPr/>
          <a:lstStyle/>
          <a:p>
            <a:r>
              <a:rPr lang="en-AU" dirty="0" smtClean="0"/>
              <a:t>asset </a:t>
            </a:r>
            <a:r>
              <a:rPr lang="en-AU" dirty="0"/>
              <a:t>impairments</a:t>
            </a:r>
          </a:p>
          <a:p>
            <a:r>
              <a:rPr lang="en-AU" dirty="0" smtClean="0"/>
              <a:t>fair </a:t>
            </a:r>
            <a:r>
              <a:rPr lang="en-AU" dirty="0"/>
              <a:t>value calculations and accounting estimates</a:t>
            </a:r>
          </a:p>
          <a:p>
            <a:r>
              <a:rPr lang="en-AU" dirty="0" smtClean="0"/>
              <a:t>goodwill </a:t>
            </a:r>
            <a:r>
              <a:rPr lang="en-AU" dirty="0"/>
              <a:t>and intangibles</a:t>
            </a:r>
          </a:p>
          <a:p>
            <a:r>
              <a:rPr lang="en-AU" dirty="0" smtClean="0"/>
              <a:t>recoverability </a:t>
            </a:r>
            <a:r>
              <a:rPr lang="en-AU" dirty="0"/>
              <a:t>of receivables</a:t>
            </a:r>
          </a:p>
          <a:p>
            <a:r>
              <a:rPr lang="en-AU" dirty="0" smtClean="0"/>
              <a:t>loan impairments</a:t>
            </a:r>
          </a:p>
          <a:p>
            <a:r>
              <a:rPr lang="en-AU" dirty="0" smtClean="0"/>
              <a:t>inventory obsolescence</a:t>
            </a:r>
            <a:endParaRPr lang="en-AU" dirty="0"/>
          </a:p>
        </p:txBody>
      </p:sp>
    </p:spTree>
    <p:extLst>
      <p:ext uri="{BB962C8B-B14F-4D97-AF65-F5344CB8AC3E}">
        <p14:creationId xmlns:p14="http://schemas.microsoft.com/office/powerpoint/2010/main" val="16522361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A FINAL EVALUATION OF GOING CONCERN JUST PRIOR TO AUDIT CLEARANCE &amp; SIGNING</a:t>
            </a:r>
            <a:endParaRPr lang="en-AU" b="1" dirty="0"/>
          </a:p>
        </p:txBody>
      </p:sp>
      <p:sp>
        <p:nvSpPr>
          <p:cNvPr id="3" name="Content Placeholder 2"/>
          <p:cNvSpPr>
            <a:spLocks noGrp="1"/>
          </p:cNvSpPr>
          <p:nvPr>
            <p:ph idx="1"/>
          </p:nvPr>
        </p:nvSpPr>
        <p:spPr/>
        <p:txBody>
          <a:bodyPr>
            <a:normAutofit fontScale="92500" lnSpcReduction="20000"/>
          </a:bodyPr>
          <a:lstStyle/>
          <a:p>
            <a:r>
              <a:rPr lang="en-AU" dirty="0" smtClean="0"/>
              <a:t>Review updated </a:t>
            </a:r>
            <a:r>
              <a:rPr lang="en-AU" dirty="0"/>
              <a:t>cash flow forecasts and budgets prepared</a:t>
            </a:r>
          </a:p>
          <a:p>
            <a:r>
              <a:rPr lang="en-AU" dirty="0" smtClean="0"/>
              <a:t>Review latest </a:t>
            </a:r>
            <a:r>
              <a:rPr lang="en-AU" dirty="0"/>
              <a:t>available management accounts </a:t>
            </a:r>
          </a:p>
          <a:p>
            <a:r>
              <a:rPr lang="en-AU" dirty="0" smtClean="0"/>
              <a:t>Review documented </a:t>
            </a:r>
            <a:r>
              <a:rPr lang="en-AU" dirty="0"/>
              <a:t>and finalised borrowing arrangements</a:t>
            </a:r>
          </a:p>
          <a:p>
            <a:r>
              <a:rPr lang="en-AU" dirty="0" smtClean="0"/>
              <a:t>Review management </a:t>
            </a:r>
            <a:r>
              <a:rPr lang="en-AU" dirty="0"/>
              <a:t>of loan balances including monitoring of</a:t>
            </a:r>
          </a:p>
          <a:p>
            <a:pPr marL="0" indent="0">
              <a:buNone/>
            </a:pPr>
            <a:r>
              <a:rPr lang="en-AU" dirty="0" smtClean="0"/>
              <a:t>   repayments </a:t>
            </a:r>
            <a:r>
              <a:rPr lang="en-AU" dirty="0"/>
              <a:t>and cash </a:t>
            </a:r>
            <a:r>
              <a:rPr lang="en-AU" dirty="0" smtClean="0"/>
              <a:t>flows</a:t>
            </a:r>
          </a:p>
          <a:p>
            <a:r>
              <a:rPr lang="en-AU" dirty="0"/>
              <a:t>consideration of any contingent liabilities or </a:t>
            </a:r>
            <a:r>
              <a:rPr lang="en-AU" dirty="0" smtClean="0"/>
              <a:t>commitments  </a:t>
            </a:r>
            <a:r>
              <a:rPr lang="en-AU" dirty="0"/>
              <a:t>identification and consideration of any change in </a:t>
            </a:r>
            <a:r>
              <a:rPr lang="en-AU" dirty="0" smtClean="0"/>
              <a:t>market conditions </a:t>
            </a:r>
            <a:r>
              <a:rPr lang="en-AU" dirty="0"/>
              <a:t>for the company’s products or </a:t>
            </a:r>
            <a:r>
              <a:rPr lang="en-AU" dirty="0" smtClean="0"/>
              <a:t>services </a:t>
            </a:r>
          </a:p>
          <a:p>
            <a:r>
              <a:rPr lang="en-AU" dirty="0" smtClean="0"/>
              <a:t>documented </a:t>
            </a:r>
            <a:r>
              <a:rPr lang="en-AU" dirty="0"/>
              <a:t>and active financial risk </a:t>
            </a:r>
            <a:r>
              <a:rPr lang="en-AU" dirty="0" smtClean="0"/>
              <a:t>management</a:t>
            </a:r>
          </a:p>
          <a:p>
            <a:r>
              <a:rPr lang="en-AU" dirty="0"/>
              <a:t>identification of key customer or supplier </a:t>
            </a:r>
            <a:r>
              <a:rPr lang="en-AU" dirty="0" smtClean="0"/>
              <a:t>agreements signed </a:t>
            </a:r>
            <a:r>
              <a:rPr lang="en-AU" dirty="0"/>
              <a:t>after financial year-end date</a:t>
            </a:r>
          </a:p>
        </p:txBody>
      </p:sp>
    </p:spTree>
    <p:extLst>
      <p:ext uri="{BB962C8B-B14F-4D97-AF65-F5344CB8AC3E}">
        <p14:creationId xmlns:p14="http://schemas.microsoft.com/office/powerpoint/2010/main" val="19793920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P</a:t>
            </a:r>
            <a:r>
              <a:rPr lang="en-AU" b="1" dirty="0" smtClean="0"/>
              <a:t>ossible conditions that individually </a:t>
            </a:r>
            <a:r>
              <a:rPr lang="en-AU" b="1" dirty="0"/>
              <a:t>or collectively may cast significant </a:t>
            </a:r>
            <a:r>
              <a:rPr lang="en-AU" b="1" dirty="0" smtClean="0"/>
              <a:t>doubt on Going Concern</a:t>
            </a:r>
            <a:endParaRPr lang="en-AU" b="1" dirty="0"/>
          </a:p>
        </p:txBody>
      </p:sp>
      <p:sp>
        <p:nvSpPr>
          <p:cNvPr id="3" name="Content Placeholder 2"/>
          <p:cNvSpPr>
            <a:spLocks noGrp="1"/>
          </p:cNvSpPr>
          <p:nvPr>
            <p:ph idx="1"/>
          </p:nvPr>
        </p:nvSpPr>
        <p:spPr/>
        <p:txBody>
          <a:bodyPr>
            <a:normAutofit fontScale="92500" lnSpcReduction="20000"/>
          </a:bodyPr>
          <a:lstStyle/>
          <a:p>
            <a:r>
              <a:rPr lang="en-AU" dirty="0"/>
              <a:t>ASA 570, paragraph </a:t>
            </a:r>
            <a:r>
              <a:rPr lang="en-AU" dirty="0" smtClean="0"/>
              <a:t>13</a:t>
            </a:r>
          </a:p>
          <a:p>
            <a:r>
              <a:rPr lang="en-AU" dirty="0" smtClean="0"/>
              <a:t>a </a:t>
            </a:r>
            <a:r>
              <a:rPr lang="en-AU" dirty="0"/>
              <a:t>net liability or net current liability position</a:t>
            </a:r>
          </a:p>
          <a:p>
            <a:r>
              <a:rPr lang="en-AU" dirty="0" smtClean="0"/>
              <a:t>negative </a:t>
            </a:r>
            <a:r>
              <a:rPr lang="en-AU" dirty="0"/>
              <a:t>operating cash flows</a:t>
            </a:r>
          </a:p>
          <a:p>
            <a:r>
              <a:rPr lang="en-AU" dirty="0" smtClean="0"/>
              <a:t>fixed-term </a:t>
            </a:r>
            <a:r>
              <a:rPr lang="en-AU" dirty="0"/>
              <a:t>borrowings approaching maturity </a:t>
            </a:r>
            <a:r>
              <a:rPr lang="en-AU" dirty="0" smtClean="0"/>
              <a:t>without realistic </a:t>
            </a:r>
            <a:r>
              <a:rPr lang="en-AU" dirty="0"/>
              <a:t>prospects of renewal or </a:t>
            </a:r>
            <a:r>
              <a:rPr lang="en-AU" dirty="0" smtClean="0"/>
              <a:t>repayment</a:t>
            </a:r>
          </a:p>
          <a:p>
            <a:r>
              <a:rPr lang="en-AU" dirty="0"/>
              <a:t>indicators of withdrawal of financial support by lenders</a:t>
            </a:r>
          </a:p>
          <a:p>
            <a:r>
              <a:rPr lang="en-AU" dirty="0" smtClean="0"/>
              <a:t>withdrawal </a:t>
            </a:r>
            <a:r>
              <a:rPr lang="en-AU" dirty="0"/>
              <a:t>or variation of credit terms by </a:t>
            </a:r>
            <a:r>
              <a:rPr lang="en-AU" dirty="0" smtClean="0"/>
              <a:t>creditors </a:t>
            </a:r>
          </a:p>
          <a:p>
            <a:r>
              <a:rPr lang="en-AU" dirty="0" smtClean="0"/>
              <a:t>major </a:t>
            </a:r>
            <a:r>
              <a:rPr lang="en-AU" dirty="0"/>
              <a:t>debt repayment falling due where refinancing </a:t>
            </a:r>
            <a:r>
              <a:rPr lang="en-AU" dirty="0" smtClean="0"/>
              <a:t>is necessary </a:t>
            </a:r>
            <a:r>
              <a:rPr lang="en-AU" dirty="0"/>
              <a:t>to the company’s continued existence</a:t>
            </a:r>
          </a:p>
          <a:p>
            <a:r>
              <a:rPr lang="en-AU" dirty="0" smtClean="0"/>
              <a:t>inability </a:t>
            </a:r>
            <a:r>
              <a:rPr lang="en-AU" dirty="0"/>
              <a:t>to comply with the terms of loan agreements </a:t>
            </a:r>
            <a:r>
              <a:rPr lang="en-AU" dirty="0" smtClean="0"/>
              <a:t>or to </a:t>
            </a:r>
            <a:r>
              <a:rPr lang="en-AU" dirty="0"/>
              <a:t>pay creditors on due dates</a:t>
            </a:r>
          </a:p>
        </p:txBody>
      </p:sp>
    </p:spTree>
    <p:extLst>
      <p:ext uri="{BB962C8B-B14F-4D97-AF65-F5344CB8AC3E}">
        <p14:creationId xmlns:p14="http://schemas.microsoft.com/office/powerpoint/2010/main" val="33885424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Possible conditions that individually or collectively may cast significant doubt on Going Concern</a:t>
            </a:r>
          </a:p>
        </p:txBody>
      </p:sp>
      <p:sp>
        <p:nvSpPr>
          <p:cNvPr id="3" name="Content Placeholder 2"/>
          <p:cNvSpPr>
            <a:spLocks noGrp="1"/>
          </p:cNvSpPr>
          <p:nvPr>
            <p:ph idx="1"/>
          </p:nvPr>
        </p:nvSpPr>
        <p:spPr/>
        <p:txBody>
          <a:bodyPr>
            <a:normAutofit lnSpcReduction="10000"/>
          </a:bodyPr>
          <a:lstStyle/>
          <a:p>
            <a:r>
              <a:rPr lang="en-AU" dirty="0"/>
              <a:t>loss of a major market, franchise, licence or </a:t>
            </a:r>
            <a:r>
              <a:rPr lang="en-AU" dirty="0" smtClean="0"/>
              <a:t>principal supplier </a:t>
            </a:r>
            <a:r>
              <a:rPr lang="en-AU" dirty="0"/>
              <a:t>and/or key customer</a:t>
            </a:r>
          </a:p>
          <a:p>
            <a:r>
              <a:rPr lang="en-AU" dirty="0" smtClean="0"/>
              <a:t>indicators </a:t>
            </a:r>
            <a:r>
              <a:rPr lang="en-AU" dirty="0"/>
              <a:t>of the company’s inability to handle </a:t>
            </a:r>
            <a:r>
              <a:rPr lang="en-AU" dirty="0" smtClean="0"/>
              <a:t>increased competition </a:t>
            </a:r>
            <a:r>
              <a:rPr lang="en-AU" dirty="0"/>
              <a:t>in a shrinking market</a:t>
            </a:r>
          </a:p>
          <a:p>
            <a:r>
              <a:rPr lang="en-AU" dirty="0" smtClean="0"/>
              <a:t>loss </a:t>
            </a:r>
            <a:r>
              <a:rPr lang="en-AU" dirty="0"/>
              <a:t>of key management without replacement</a:t>
            </a:r>
          </a:p>
          <a:p>
            <a:r>
              <a:rPr lang="en-AU" dirty="0" smtClean="0"/>
              <a:t>failure </a:t>
            </a:r>
            <a:r>
              <a:rPr lang="en-AU" dirty="0"/>
              <a:t>of other companies with similar structures </a:t>
            </a:r>
            <a:r>
              <a:rPr lang="en-AU" dirty="0" smtClean="0"/>
              <a:t>and comparable </a:t>
            </a:r>
            <a:r>
              <a:rPr lang="en-AU" dirty="0"/>
              <a:t>operations in the same industry</a:t>
            </a:r>
            <a:r>
              <a:rPr lang="en-AU" dirty="0" smtClean="0"/>
              <a:t>.</a:t>
            </a:r>
          </a:p>
          <a:p>
            <a:endParaRPr lang="en-AU" dirty="0"/>
          </a:p>
          <a:p>
            <a:r>
              <a:rPr lang="en-AU" dirty="0" smtClean="0"/>
              <a:t>POOR RATIOS  SUCH AS ALTMANS Z SCORE AS A PREDICTOR OF INSOLVENCY</a:t>
            </a:r>
            <a:endParaRPr lang="en-AU" dirty="0"/>
          </a:p>
        </p:txBody>
      </p:sp>
    </p:spTree>
    <p:extLst>
      <p:ext uri="{BB962C8B-B14F-4D97-AF65-F5344CB8AC3E}">
        <p14:creationId xmlns:p14="http://schemas.microsoft.com/office/powerpoint/2010/main" val="18783702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EXERCISE </a:t>
            </a:r>
            <a:endParaRPr lang="en-AU" dirty="0"/>
          </a:p>
        </p:txBody>
      </p:sp>
      <p:sp>
        <p:nvSpPr>
          <p:cNvPr id="3" name="Content Placeholder 2"/>
          <p:cNvSpPr>
            <a:spLocks noGrp="1"/>
          </p:cNvSpPr>
          <p:nvPr>
            <p:ph idx="1"/>
          </p:nvPr>
        </p:nvSpPr>
        <p:spPr/>
        <p:txBody>
          <a:bodyPr/>
          <a:lstStyle/>
          <a:p>
            <a:r>
              <a:rPr lang="en-AU" dirty="0" smtClean="0"/>
              <a:t>EXAMINING THREE COLLEGES</a:t>
            </a:r>
          </a:p>
          <a:p>
            <a:endParaRPr lang="en-AU" dirty="0"/>
          </a:p>
          <a:p>
            <a:r>
              <a:rPr lang="en-AU" dirty="0" smtClean="0"/>
              <a:t>USING ALTMANS Z SCORE</a:t>
            </a:r>
          </a:p>
          <a:p>
            <a:endParaRPr lang="en-AU" dirty="0"/>
          </a:p>
          <a:p>
            <a:endParaRPr lang="en-AU" dirty="0"/>
          </a:p>
        </p:txBody>
      </p:sp>
    </p:spTree>
    <p:extLst>
      <p:ext uri="{BB962C8B-B14F-4D97-AF65-F5344CB8AC3E}">
        <p14:creationId xmlns:p14="http://schemas.microsoft.com/office/powerpoint/2010/main" val="13496438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USE OF ALTMANS Z SCORE OR SIMILAR</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Developed in 1968 and most recently developed in 2000</a:t>
            </a:r>
          </a:p>
          <a:p>
            <a:r>
              <a:rPr lang="en-AU" dirty="0" smtClean="0"/>
              <a:t>Z is a relative measure of the risk of insolvency</a:t>
            </a:r>
          </a:p>
          <a:p>
            <a:r>
              <a:rPr lang="en-AU" dirty="0" smtClean="0"/>
              <a:t>For a manufacturer</a:t>
            </a:r>
            <a:endParaRPr lang="en-AU" dirty="0"/>
          </a:p>
          <a:p>
            <a:r>
              <a:rPr lang="pl-PL" dirty="0" smtClean="0"/>
              <a:t>Z </a:t>
            </a:r>
            <a:r>
              <a:rPr lang="pl-PL" dirty="0"/>
              <a:t>= 1.2X1 + 1.4X2 + 3.3X3 + 0.6X4 + </a:t>
            </a:r>
            <a:r>
              <a:rPr lang="pl-PL" dirty="0" smtClean="0"/>
              <a:t>1.0X5</a:t>
            </a:r>
            <a:endParaRPr lang="en-AU" dirty="0" smtClean="0"/>
          </a:p>
          <a:p>
            <a:r>
              <a:rPr lang="en-AU" dirty="0"/>
              <a:t>where </a:t>
            </a:r>
            <a:endParaRPr lang="en-AU" dirty="0" smtClean="0"/>
          </a:p>
          <a:p>
            <a:r>
              <a:rPr lang="en-AU" dirty="0" smtClean="0"/>
              <a:t>X1 </a:t>
            </a:r>
            <a:r>
              <a:rPr lang="en-AU" dirty="0"/>
              <a:t>= working capital/total assets,</a:t>
            </a:r>
          </a:p>
          <a:p>
            <a:r>
              <a:rPr lang="en-AU" dirty="0"/>
              <a:t>X2 = retained earnings/total assets,</a:t>
            </a:r>
          </a:p>
          <a:p>
            <a:r>
              <a:rPr lang="en-AU" dirty="0"/>
              <a:t>X3 = earnings before interest and taxes/total assets,</a:t>
            </a:r>
          </a:p>
          <a:p>
            <a:r>
              <a:rPr lang="en-AU" dirty="0"/>
              <a:t>X4 = market value equity/book value of total liabilities,</a:t>
            </a:r>
          </a:p>
          <a:p>
            <a:r>
              <a:rPr lang="en-AU" dirty="0"/>
              <a:t>X5 = sales/total assets,</a:t>
            </a:r>
          </a:p>
        </p:txBody>
      </p:sp>
    </p:spTree>
    <p:extLst>
      <p:ext uri="{BB962C8B-B14F-4D97-AF65-F5344CB8AC3E}">
        <p14:creationId xmlns:p14="http://schemas.microsoft.com/office/powerpoint/2010/main" val="36012660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USE OF ALTMANS Z SCORE OR SIMILAR</a:t>
            </a:r>
          </a:p>
        </p:txBody>
      </p:sp>
      <p:sp>
        <p:nvSpPr>
          <p:cNvPr id="3" name="Content Placeholder 2"/>
          <p:cNvSpPr>
            <a:spLocks noGrp="1"/>
          </p:cNvSpPr>
          <p:nvPr>
            <p:ph idx="1"/>
          </p:nvPr>
        </p:nvSpPr>
        <p:spPr/>
        <p:txBody>
          <a:bodyPr>
            <a:normAutofit/>
          </a:bodyPr>
          <a:lstStyle/>
          <a:p>
            <a:r>
              <a:rPr lang="en-AU" dirty="0" smtClean="0"/>
              <a:t>For </a:t>
            </a:r>
            <a:r>
              <a:rPr lang="en-AU" dirty="0"/>
              <a:t>a </a:t>
            </a:r>
            <a:r>
              <a:rPr lang="en-AU" dirty="0" smtClean="0"/>
              <a:t>NON-manufacturer</a:t>
            </a:r>
            <a:endParaRPr lang="en-AU" dirty="0"/>
          </a:p>
          <a:p>
            <a:r>
              <a:rPr lang="pl-PL" dirty="0"/>
              <a:t>Z = </a:t>
            </a:r>
            <a:r>
              <a:rPr lang="en-AU" dirty="0" smtClean="0"/>
              <a:t>6.56</a:t>
            </a:r>
            <a:r>
              <a:rPr lang="pl-PL" dirty="0" smtClean="0"/>
              <a:t>X1 </a:t>
            </a:r>
            <a:r>
              <a:rPr lang="pl-PL" dirty="0"/>
              <a:t>+ </a:t>
            </a:r>
            <a:r>
              <a:rPr lang="en-AU" dirty="0" smtClean="0"/>
              <a:t>3.26</a:t>
            </a:r>
            <a:r>
              <a:rPr lang="pl-PL" dirty="0" smtClean="0"/>
              <a:t>X2 </a:t>
            </a:r>
            <a:r>
              <a:rPr lang="pl-PL" dirty="0"/>
              <a:t>+ </a:t>
            </a:r>
            <a:r>
              <a:rPr lang="en-AU" dirty="0" smtClean="0"/>
              <a:t>6.72</a:t>
            </a:r>
            <a:r>
              <a:rPr lang="pl-PL" dirty="0" smtClean="0"/>
              <a:t>X3 </a:t>
            </a:r>
            <a:r>
              <a:rPr lang="pl-PL" dirty="0"/>
              <a:t>+ </a:t>
            </a:r>
            <a:r>
              <a:rPr lang="en-AU" dirty="0" smtClean="0"/>
              <a:t>1.05</a:t>
            </a:r>
            <a:r>
              <a:rPr lang="pl-PL" dirty="0" smtClean="0"/>
              <a:t>X4 </a:t>
            </a:r>
            <a:r>
              <a:rPr lang="en-AU" dirty="0" smtClean="0"/>
              <a:t>where </a:t>
            </a:r>
            <a:endParaRPr lang="en-AU" dirty="0"/>
          </a:p>
          <a:p>
            <a:r>
              <a:rPr lang="en-AU" dirty="0"/>
              <a:t>X1 = working capital/total assets,</a:t>
            </a:r>
          </a:p>
          <a:p>
            <a:r>
              <a:rPr lang="en-AU" dirty="0"/>
              <a:t>X2 = retained earnings/total assets,</a:t>
            </a:r>
          </a:p>
          <a:p>
            <a:r>
              <a:rPr lang="en-AU" dirty="0"/>
              <a:t>X3 = earnings before interest and taxes/total assets,</a:t>
            </a:r>
          </a:p>
          <a:p>
            <a:r>
              <a:rPr lang="en-AU" dirty="0"/>
              <a:t>X4 </a:t>
            </a:r>
            <a:r>
              <a:rPr lang="en-AU" dirty="0" smtClean="0"/>
              <a:t>= net assets/ total liabilities</a:t>
            </a:r>
            <a:endParaRPr lang="en-AU" dirty="0"/>
          </a:p>
        </p:txBody>
      </p:sp>
    </p:spTree>
    <p:extLst>
      <p:ext uri="{BB962C8B-B14F-4D97-AF65-F5344CB8AC3E}">
        <p14:creationId xmlns:p14="http://schemas.microsoft.com/office/powerpoint/2010/main" val="40585156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M</a:t>
            </a:r>
            <a:r>
              <a:rPr lang="en-AU" b="1" dirty="0" smtClean="0"/>
              <a:t>itigating </a:t>
            </a:r>
            <a:r>
              <a:rPr lang="en-AU" b="1" dirty="0"/>
              <a:t>factors include</a:t>
            </a:r>
          </a:p>
        </p:txBody>
      </p:sp>
      <p:sp>
        <p:nvSpPr>
          <p:cNvPr id="3" name="Content Placeholder 2"/>
          <p:cNvSpPr>
            <a:spLocks noGrp="1"/>
          </p:cNvSpPr>
          <p:nvPr>
            <p:ph idx="1"/>
          </p:nvPr>
        </p:nvSpPr>
        <p:spPr/>
        <p:txBody>
          <a:bodyPr>
            <a:normAutofit/>
          </a:bodyPr>
          <a:lstStyle/>
          <a:p>
            <a:r>
              <a:rPr lang="en-AU" dirty="0" smtClean="0"/>
              <a:t>availability </a:t>
            </a:r>
            <a:r>
              <a:rPr lang="en-AU" dirty="0"/>
              <a:t>of unused lines of credit or similar </a:t>
            </a:r>
            <a:r>
              <a:rPr lang="en-AU" dirty="0" smtClean="0"/>
              <a:t>borrowing capacity</a:t>
            </a:r>
            <a:endParaRPr lang="en-AU" dirty="0"/>
          </a:p>
          <a:p>
            <a:r>
              <a:rPr lang="en-AU" dirty="0" smtClean="0"/>
              <a:t>capability </a:t>
            </a:r>
            <a:r>
              <a:rPr lang="en-AU" dirty="0"/>
              <a:t>of renewing or extending the due dates </a:t>
            </a:r>
            <a:r>
              <a:rPr lang="en-AU" dirty="0" smtClean="0"/>
              <a:t>of existing </a:t>
            </a:r>
            <a:r>
              <a:rPr lang="en-AU" dirty="0"/>
              <a:t>loans</a:t>
            </a:r>
          </a:p>
          <a:p>
            <a:r>
              <a:rPr lang="en-AU" dirty="0" smtClean="0"/>
              <a:t>capability </a:t>
            </a:r>
            <a:r>
              <a:rPr lang="en-AU" dirty="0"/>
              <a:t>of obtaining additional equity </a:t>
            </a:r>
            <a:r>
              <a:rPr lang="en-AU" dirty="0" smtClean="0"/>
              <a:t>contributions (or donations)</a:t>
            </a:r>
            <a:endParaRPr lang="en-AU" dirty="0"/>
          </a:p>
          <a:p>
            <a:r>
              <a:rPr lang="en-AU" dirty="0" smtClean="0"/>
              <a:t>possibility </a:t>
            </a:r>
            <a:r>
              <a:rPr lang="en-AU" dirty="0"/>
              <a:t>of reducing overhead and administrative costs</a:t>
            </a:r>
          </a:p>
          <a:p>
            <a:r>
              <a:rPr lang="en-AU" dirty="0" smtClean="0"/>
              <a:t>possibility </a:t>
            </a:r>
            <a:r>
              <a:rPr lang="en-AU" dirty="0"/>
              <a:t>of using assets for factoring, sale and </a:t>
            </a:r>
            <a:r>
              <a:rPr lang="en-AU" dirty="0" smtClean="0"/>
              <a:t>leaseback or </a:t>
            </a:r>
            <a:r>
              <a:rPr lang="en-AU" dirty="0"/>
              <a:t>similar arrangements</a:t>
            </a:r>
          </a:p>
          <a:p>
            <a:r>
              <a:rPr lang="en-AU" dirty="0" smtClean="0"/>
              <a:t>ability </a:t>
            </a:r>
            <a:r>
              <a:rPr lang="en-AU" dirty="0"/>
              <a:t>to adopt alternative strategies that mitigate </a:t>
            </a:r>
            <a:r>
              <a:rPr lang="en-AU" dirty="0" smtClean="0"/>
              <a:t>an uncertainty.</a:t>
            </a:r>
          </a:p>
          <a:p>
            <a:r>
              <a:rPr lang="en-AU" b="1" dirty="0" smtClean="0"/>
              <a:t>? A letter of comfort </a:t>
            </a:r>
            <a:endParaRPr lang="en-AU" b="1" dirty="0"/>
          </a:p>
        </p:txBody>
      </p:sp>
    </p:spTree>
    <p:extLst>
      <p:ext uri="{BB962C8B-B14F-4D97-AF65-F5344CB8AC3E}">
        <p14:creationId xmlns:p14="http://schemas.microsoft.com/office/powerpoint/2010/main" val="19473003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New format of audit report – </a:t>
            </a:r>
            <a:br>
              <a:rPr lang="en-AU" b="1" dirty="0" smtClean="0"/>
            </a:br>
            <a:r>
              <a:rPr lang="en-AU" b="1" dirty="0" smtClean="0"/>
              <a:t>Management responsibility</a:t>
            </a:r>
            <a:endParaRPr lang="en-AU" b="1" dirty="0"/>
          </a:p>
        </p:txBody>
      </p:sp>
      <p:sp>
        <p:nvSpPr>
          <p:cNvPr id="3" name="Content Placeholder 2"/>
          <p:cNvSpPr>
            <a:spLocks noGrp="1"/>
          </p:cNvSpPr>
          <p:nvPr>
            <p:ph idx="1"/>
          </p:nvPr>
        </p:nvSpPr>
        <p:spPr>
          <a:xfrm>
            <a:off x="838200" y="1806836"/>
            <a:ext cx="10515600" cy="4351338"/>
          </a:xfrm>
        </p:spPr>
        <p:txBody>
          <a:bodyPr/>
          <a:lstStyle/>
          <a:p>
            <a:r>
              <a:rPr lang="en-AU" dirty="0"/>
              <a:t>In preparing the financial report, management is responsible for assessing the Entity’s ability to </a:t>
            </a:r>
            <a:r>
              <a:rPr lang="en-AU" dirty="0" smtClean="0"/>
              <a:t>continue </a:t>
            </a:r>
            <a:r>
              <a:rPr lang="en-AU" dirty="0"/>
              <a:t>as a going concern, </a:t>
            </a:r>
            <a:endParaRPr lang="en-AU" dirty="0" smtClean="0"/>
          </a:p>
          <a:p>
            <a:r>
              <a:rPr lang="en-AU" dirty="0" smtClean="0"/>
              <a:t>disclosing</a:t>
            </a:r>
            <a:r>
              <a:rPr lang="en-AU" dirty="0"/>
              <a:t>, as applicable, matters related to going concern and using the </a:t>
            </a:r>
            <a:r>
              <a:rPr lang="en-AU" dirty="0" smtClean="0"/>
              <a:t>going </a:t>
            </a:r>
            <a:r>
              <a:rPr lang="en-AU" dirty="0"/>
              <a:t>concern basis of accounting </a:t>
            </a:r>
            <a:endParaRPr lang="en-AU" dirty="0" smtClean="0"/>
          </a:p>
          <a:p>
            <a:r>
              <a:rPr lang="en-AU" dirty="0" smtClean="0"/>
              <a:t>unless </a:t>
            </a:r>
            <a:r>
              <a:rPr lang="en-AU" dirty="0"/>
              <a:t>management either intends to liquidate the Entity or to cease </a:t>
            </a:r>
            <a:r>
              <a:rPr lang="en-AU" dirty="0" smtClean="0"/>
              <a:t>operations</a:t>
            </a:r>
            <a:r>
              <a:rPr lang="en-AU" dirty="0"/>
              <a:t>, or has no realistic alternative but to do so. </a:t>
            </a:r>
          </a:p>
          <a:p>
            <a:endParaRPr lang="en-AU" dirty="0"/>
          </a:p>
        </p:txBody>
      </p:sp>
    </p:spTree>
    <p:extLst>
      <p:ext uri="{BB962C8B-B14F-4D97-AF65-F5344CB8AC3E}">
        <p14:creationId xmlns:p14="http://schemas.microsoft.com/office/powerpoint/2010/main" val="26164945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Example of successful mitigation </a:t>
            </a:r>
            <a:r>
              <a:rPr lang="en-AU" b="1" dirty="0"/>
              <a:t>by other factors</a:t>
            </a:r>
          </a:p>
        </p:txBody>
      </p:sp>
      <p:sp>
        <p:nvSpPr>
          <p:cNvPr id="3" name="Content Placeholder 2"/>
          <p:cNvSpPr>
            <a:spLocks noGrp="1"/>
          </p:cNvSpPr>
          <p:nvPr>
            <p:ph idx="1"/>
          </p:nvPr>
        </p:nvSpPr>
        <p:spPr/>
        <p:txBody>
          <a:bodyPr>
            <a:normAutofit/>
          </a:bodyPr>
          <a:lstStyle/>
          <a:p>
            <a:r>
              <a:rPr lang="en-AU" dirty="0" smtClean="0"/>
              <a:t>being </a:t>
            </a:r>
            <a:r>
              <a:rPr lang="en-AU" dirty="0"/>
              <a:t>unable to make debt repayments from </a:t>
            </a:r>
            <a:r>
              <a:rPr lang="en-AU" dirty="0" smtClean="0"/>
              <a:t>operating cash </a:t>
            </a:r>
            <a:r>
              <a:rPr lang="en-AU" dirty="0"/>
              <a:t>flows may be counterbalanced </a:t>
            </a:r>
            <a:r>
              <a:rPr lang="en-AU" dirty="0" smtClean="0"/>
              <a:t>by </a:t>
            </a:r>
          </a:p>
          <a:p>
            <a:pPr lvl="1"/>
            <a:r>
              <a:rPr lang="en-AU" dirty="0" smtClean="0"/>
              <a:t>management’s plans </a:t>
            </a:r>
            <a:r>
              <a:rPr lang="en-AU" dirty="0"/>
              <a:t>to maintain adequate cash flows by </a:t>
            </a:r>
            <a:r>
              <a:rPr lang="en-AU" dirty="0" smtClean="0"/>
              <a:t>alternative means</a:t>
            </a:r>
            <a:r>
              <a:rPr lang="en-AU" dirty="0"/>
              <a:t>, such as by disposal of assets, rescheduling </a:t>
            </a:r>
            <a:r>
              <a:rPr lang="en-AU" dirty="0" smtClean="0"/>
              <a:t>loan repayments</a:t>
            </a:r>
            <a:r>
              <a:rPr lang="en-AU" dirty="0"/>
              <a:t>, or obtaining additional capital</a:t>
            </a:r>
          </a:p>
          <a:p>
            <a:r>
              <a:rPr lang="en-AU" dirty="0" smtClean="0"/>
              <a:t>when </a:t>
            </a:r>
            <a:r>
              <a:rPr lang="en-AU" dirty="0"/>
              <a:t>the impact of the loss of a key customer </a:t>
            </a:r>
            <a:r>
              <a:rPr lang="en-AU" dirty="0" smtClean="0"/>
              <a:t>is alleviated </a:t>
            </a:r>
            <a:r>
              <a:rPr lang="en-AU" dirty="0"/>
              <a:t>by </a:t>
            </a:r>
            <a:endParaRPr lang="en-AU" dirty="0" smtClean="0"/>
          </a:p>
          <a:p>
            <a:pPr lvl="1"/>
            <a:r>
              <a:rPr lang="en-AU" dirty="0" smtClean="0"/>
              <a:t>an </a:t>
            </a:r>
            <a:r>
              <a:rPr lang="en-AU" dirty="0"/>
              <a:t>increase in the company’s </a:t>
            </a:r>
            <a:r>
              <a:rPr lang="en-AU" dirty="0" smtClean="0"/>
              <a:t>trading transactions </a:t>
            </a:r>
            <a:r>
              <a:rPr lang="en-AU" dirty="0"/>
              <a:t>with its other customers; or</a:t>
            </a:r>
          </a:p>
          <a:p>
            <a:r>
              <a:rPr lang="en-AU" dirty="0" smtClean="0"/>
              <a:t>when </a:t>
            </a:r>
            <a:r>
              <a:rPr lang="en-AU" dirty="0"/>
              <a:t>the loss of a principal supplier is mitigated by </a:t>
            </a:r>
            <a:endParaRPr lang="en-AU" dirty="0" smtClean="0"/>
          </a:p>
          <a:p>
            <a:pPr lvl="1"/>
            <a:r>
              <a:rPr lang="en-AU" dirty="0" smtClean="0"/>
              <a:t>The availability </a:t>
            </a:r>
            <a:r>
              <a:rPr lang="en-AU" dirty="0"/>
              <a:t>of another suitable source of supply</a:t>
            </a:r>
          </a:p>
        </p:txBody>
      </p:sp>
    </p:spTree>
    <p:extLst>
      <p:ext uri="{BB962C8B-B14F-4D97-AF65-F5344CB8AC3E}">
        <p14:creationId xmlns:p14="http://schemas.microsoft.com/office/powerpoint/2010/main" val="33277613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Auditors are to assess</a:t>
            </a:r>
            <a:endParaRPr lang="en-AU" b="1" dirty="0"/>
          </a:p>
        </p:txBody>
      </p:sp>
      <p:sp>
        <p:nvSpPr>
          <p:cNvPr id="3" name="Content Placeholder 2"/>
          <p:cNvSpPr>
            <a:spLocks noGrp="1"/>
          </p:cNvSpPr>
          <p:nvPr>
            <p:ph idx="1"/>
          </p:nvPr>
        </p:nvSpPr>
        <p:spPr/>
        <p:txBody>
          <a:bodyPr/>
          <a:lstStyle/>
          <a:p>
            <a:r>
              <a:rPr lang="en-AU" dirty="0"/>
              <a:t>the </a:t>
            </a:r>
            <a:r>
              <a:rPr lang="en-AU" dirty="0" smtClean="0"/>
              <a:t>likely effectiveness </a:t>
            </a:r>
            <a:r>
              <a:rPr lang="en-AU" dirty="0"/>
              <a:t>of strategies that directors believe </a:t>
            </a:r>
            <a:r>
              <a:rPr lang="en-AU" dirty="0" smtClean="0"/>
              <a:t>will mitigate </a:t>
            </a:r>
            <a:r>
              <a:rPr lang="en-AU" dirty="0"/>
              <a:t>events or conditions that give rise to a </a:t>
            </a:r>
            <a:r>
              <a:rPr lang="en-AU" dirty="0" smtClean="0"/>
              <a:t>material uncertainty</a:t>
            </a:r>
            <a:endParaRPr lang="en-AU" dirty="0"/>
          </a:p>
          <a:p>
            <a:r>
              <a:rPr lang="en-AU" dirty="0" smtClean="0"/>
              <a:t>the </a:t>
            </a:r>
            <a:r>
              <a:rPr lang="en-AU" dirty="0"/>
              <a:t>ability of management to execute such strategies</a:t>
            </a:r>
          </a:p>
        </p:txBody>
      </p:sp>
    </p:spTree>
    <p:extLst>
      <p:ext uri="{BB962C8B-B14F-4D97-AF65-F5344CB8AC3E}">
        <p14:creationId xmlns:p14="http://schemas.microsoft.com/office/powerpoint/2010/main" val="2361243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a:t>The relationship between going concern and liquidity </a:t>
            </a:r>
            <a:r>
              <a:rPr lang="en-AU" b="1" dirty="0" smtClean="0"/>
              <a:t>risk disclosures </a:t>
            </a:r>
            <a:r>
              <a:rPr lang="en-AU" b="1" dirty="0"/>
              <a:t>in the financial report</a:t>
            </a:r>
            <a:endParaRPr lang="en-AU" dirty="0"/>
          </a:p>
        </p:txBody>
      </p:sp>
      <p:sp>
        <p:nvSpPr>
          <p:cNvPr id="3" name="Content Placeholder 2"/>
          <p:cNvSpPr>
            <a:spLocks noGrp="1"/>
          </p:cNvSpPr>
          <p:nvPr>
            <p:ph idx="1"/>
          </p:nvPr>
        </p:nvSpPr>
        <p:spPr/>
        <p:txBody>
          <a:bodyPr>
            <a:normAutofit lnSpcReduction="10000"/>
          </a:bodyPr>
          <a:lstStyle/>
          <a:p>
            <a:r>
              <a:rPr lang="en-AU" dirty="0"/>
              <a:t>“Liquidity risk” is the risk that a company will </a:t>
            </a:r>
            <a:r>
              <a:rPr lang="en-AU" dirty="0" smtClean="0"/>
              <a:t>encounter difficulty </a:t>
            </a:r>
            <a:r>
              <a:rPr lang="en-AU" dirty="0"/>
              <a:t>in meeting its obligations associated with </a:t>
            </a:r>
            <a:r>
              <a:rPr lang="en-AU" dirty="0" smtClean="0"/>
              <a:t>financial liabilities.</a:t>
            </a:r>
          </a:p>
          <a:p>
            <a:endParaRPr lang="en-AU" dirty="0"/>
          </a:p>
          <a:p>
            <a:r>
              <a:rPr lang="en-AU" dirty="0"/>
              <a:t>Recent Australian Accounting Standard changes related </a:t>
            </a:r>
            <a:r>
              <a:rPr lang="en-AU" dirty="0" smtClean="0"/>
              <a:t>to liquidity </a:t>
            </a:r>
            <a:r>
              <a:rPr lang="en-AU" dirty="0"/>
              <a:t>risk disclosures have been significant and include </a:t>
            </a:r>
            <a:r>
              <a:rPr lang="en-AU" dirty="0" smtClean="0"/>
              <a:t>the requirements </a:t>
            </a:r>
            <a:r>
              <a:rPr lang="en-AU" dirty="0"/>
              <a:t>to disclose in the financial </a:t>
            </a:r>
            <a:r>
              <a:rPr lang="en-AU" dirty="0" smtClean="0"/>
              <a:t>report</a:t>
            </a:r>
          </a:p>
          <a:p>
            <a:r>
              <a:rPr lang="en-AU" dirty="0"/>
              <a:t>AASB 7 </a:t>
            </a:r>
            <a:r>
              <a:rPr lang="en-AU" i="1" dirty="0"/>
              <a:t>Financial Instruments</a:t>
            </a:r>
            <a:r>
              <a:rPr lang="en-AU" i="1" dirty="0" smtClean="0"/>
              <a:t>: Disclosures</a:t>
            </a:r>
            <a:r>
              <a:rPr lang="en-AU" dirty="0"/>
              <a:t>, </a:t>
            </a:r>
            <a:endParaRPr lang="en-AU" dirty="0" smtClean="0"/>
          </a:p>
          <a:p>
            <a:r>
              <a:rPr lang="en-AU" dirty="0" smtClean="0"/>
              <a:t>AASB </a:t>
            </a:r>
            <a:r>
              <a:rPr lang="en-AU" dirty="0"/>
              <a:t>136 </a:t>
            </a:r>
            <a:r>
              <a:rPr lang="en-AU" i="1" dirty="0"/>
              <a:t>Impairment of Assets</a:t>
            </a:r>
            <a:r>
              <a:rPr lang="en-AU" dirty="0"/>
              <a:t>, </a:t>
            </a:r>
            <a:endParaRPr lang="en-AU" dirty="0" smtClean="0"/>
          </a:p>
          <a:p>
            <a:r>
              <a:rPr lang="en-AU" dirty="0" smtClean="0"/>
              <a:t>AASB </a:t>
            </a:r>
            <a:r>
              <a:rPr lang="en-AU" dirty="0"/>
              <a:t>107 </a:t>
            </a:r>
            <a:r>
              <a:rPr lang="en-AU" i="1" dirty="0"/>
              <a:t>Cash </a:t>
            </a:r>
            <a:r>
              <a:rPr lang="en-AU" i="1" dirty="0" smtClean="0"/>
              <a:t>Flow Statements</a:t>
            </a:r>
            <a:r>
              <a:rPr lang="en-AU" dirty="0"/>
              <a:t>, and </a:t>
            </a:r>
            <a:endParaRPr lang="en-AU" dirty="0" smtClean="0"/>
          </a:p>
          <a:p>
            <a:r>
              <a:rPr lang="en-AU" dirty="0" smtClean="0"/>
              <a:t>AASB </a:t>
            </a:r>
            <a:r>
              <a:rPr lang="en-AU" dirty="0"/>
              <a:t>101 </a:t>
            </a:r>
            <a:r>
              <a:rPr lang="en-AU" i="1" dirty="0"/>
              <a:t>Presentation of Financial Statements</a:t>
            </a:r>
            <a:endParaRPr lang="en-AU" dirty="0"/>
          </a:p>
        </p:txBody>
      </p:sp>
    </p:spTree>
    <p:extLst>
      <p:ext uri="{BB962C8B-B14F-4D97-AF65-F5344CB8AC3E}">
        <p14:creationId xmlns:p14="http://schemas.microsoft.com/office/powerpoint/2010/main" val="41293217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AASB 101 Presentation of Financial Statements</a:t>
            </a:r>
          </a:p>
        </p:txBody>
      </p:sp>
      <p:sp>
        <p:nvSpPr>
          <p:cNvPr id="3" name="Content Placeholder 2"/>
          <p:cNvSpPr>
            <a:spLocks noGrp="1"/>
          </p:cNvSpPr>
          <p:nvPr>
            <p:ph idx="1"/>
          </p:nvPr>
        </p:nvSpPr>
        <p:spPr/>
        <p:txBody>
          <a:bodyPr>
            <a:normAutofit fontScale="92500" lnSpcReduction="10000"/>
          </a:bodyPr>
          <a:lstStyle/>
          <a:p>
            <a:r>
              <a:rPr lang="en-AU" dirty="0" smtClean="0"/>
              <a:t>requires</a:t>
            </a:r>
            <a:r>
              <a:rPr lang="en-AU" dirty="0"/>
              <a:t>:</a:t>
            </a:r>
          </a:p>
          <a:p>
            <a:r>
              <a:rPr lang="en-AU" dirty="0" smtClean="0"/>
              <a:t>disclosure </a:t>
            </a:r>
            <a:r>
              <a:rPr lang="en-AU" dirty="0"/>
              <a:t>of defaults and breaches of borrowing </a:t>
            </a:r>
            <a:r>
              <a:rPr lang="en-AU" dirty="0" smtClean="0"/>
              <a:t>terms and </a:t>
            </a:r>
            <a:r>
              <a:rPr lang="en-AU" dirty="0"/>
              <a:t>conditions in certain circumstances</a:t>
            </a:r>
          </a:p>
          <a:p>
            <a:r>
              <a:rPr lang="en-AU" dirty="0" smtClean="0"/>
              <a:t>disclosure </a:t>
            </a:r>
            <a:r>
              <a:rPr lang="en-AU" dirty="0"/>
              <a:t>of capital and other </a:t>
            </a:r>
            <a:r>
              <a:rPr lang="en-AU" dirty="0" smtClean="0"/>
              <a:t>expenditure commitments</a:t>
            </a:r>
            <a:endParaRPr lang="en-AU" dirty="0"/>
          </a:p>
          <a:p>
            <a:r>
              <a:rPr lang="en-AU" dirty="0" smtClean="0"/>
              <a:t>disclosure </a:t>
            </a:r>
            <a:r>
              <a:rPr lang="en-AU" dirty="0"/>
              <a:t>of how the entity manages its </a:t>
            </a:r>
            <a:r>
              <a:rPr lang="en-AU" dirty="0" smtClean="0"/>
              <a:t>capital (</a:t>
            </a:r>
            <a:r>
              <a:rPr lang="en-AU" dirty="0"/>
              <a:t>objectives, policies and procedures).</a:t>
            </a:r>
          </a:p>
          <a:p>
            <a:endParaRPr lang="en-AU" dirty="0"/>
          </a:p>
          <a:p>
            <a:r>
              <a:rPr lang="en-AU" dirty="0" smtClean="0"/>
              <a:t>SUGGETS AT PARA </a:t>
            </a:r>
            <a:r>
              <a:rPr lang="en-AU" dirty="0"/>
              <a:t>.65</a:t>
            </a:r>
          </a:p>
          <a:p>
            <a:r>
              <a:rPr lang="en-AU" dirty="0"/>
              <a:t>Information about expected dates of realisation of assets and liabilities is useful in assessing the liquidity  and solvency of an entity </a:t>
            </a:r>
            <a:r>
              <a:rPr lang="en-AU" dirty="0" smtClean="0"/>
              <a:t>•</a:t>
            </a:r>
            <a:endParaRPr lang="en-AU" dirty="0"/>
          </a:p>
        </p:txBody>
      </p:sp>
    </p:spTree>
    <p:extLst>
      <p:ext uri="{BB962C8B-B14F-4D97-AF65-F5344CB8AC3E}">
        <p14:creationId xmlns:p14="http://schemas.microsoft.com/office/powerpoint/2010/main" val="8646846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AASB 107 Cash Flow Statements</a:t>
            </a:r>
          </a:p>
        </p:txBody>
      </p:sp>
      <p:sp>
        <p:nvSpPr>
          <p:cNvPr id="3" name="Content Placeholder 2"/>
          <p:cNvSpPr>
            <a:spLocks noGrp="1"/>
          </p:cNvSpPr>
          <p:nvPr>
            <p:ph idx="1"/>
          </p:nvPr>
        </p:nvSpPr>
        <p:spPr/>
        <p:txBody>
          <a:bodyPr/>
          <a:lstStyle/>
          <a:p>
            <a:r>
              <a:rPr lang="en-AU" dirty="0" smtClean="0"/>
              <a:t>requires </a:t>
            </a:r>
            <a:r>
              <a:rPr lang="en-AU" dirty="0"/>
              <a:t>disclosure </a:t>
            </a:r>
            <a:r>
              <a:rPr lang="en-AU" dirty="0" smtClean="0"/>
              <a:t>of:</a:t>
            </a:r>
            <a:endParaRPr lang="en-AU" dirty="0"/>
          </a:p>
          <a:p>
            <a:r>
              <a:rPr lang="en-AU" dirty="0"/>
              <a:t>un-drawn borrowing facilities where relevant to users</a:t>
            </a:r>
            <a:r>
              <a:rPr lang="en-AU" dirty="0" smtClean="0"/>
              <a:t>’ understanding </a:t>
            </a:r>
            <a:r>
              <a:rPr lang="en-AU" dirty="0"/>
              <a:t>of the financial position and liquidity </a:t>
            </a:r>
            <a:r>
              <a:rPr lang="en-AU" dirty="0" smtClean="0"/>
              <a:t>of the </a:t>
            </a:r>
            <a:r>
              <a:rPr lang="en-AU" dirty="0"/>
              <a:t>company</a:t>
            </a:r>
          </a:p>
        </p:txBody>
      </p:sp>
    </p:spTree>
    <p:extLst>
      <p:ext uri="{BB962C8B-B14F-4D97-AF65-F5344CB8AC3E}">
        <p14:creationId xmlns:p14="http://schemas.microsoft.com/office/powerpoint/2010/main" val="11697543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Solvency &amp; Going Concern</a:t>
            </a:r>
            <a:endParaRPr lang="en-AU" dirty="0"/>
          </a:p>
        </p:txBody>
      </p:sp>
      <p:sp>
        <p:nvSpPr>
          <p:cNvPr id="3" name="Content Placeholder 2"/>
          <p:cNvSpPr>
            <a:spLocks noGrp="1"/>
          </p:cNvSpPr>
          <p:nvPr>
            <p:ph idx="1"/>
          </p:nvPr>
        </p:nvSpPr>
        <p:spPr/>
        <p:txBody>
          <a:bodyPr/>
          <a:lstStyle/>
          <a:p>
            <a:r>
              <a:rPr lang="en-AU" dirty="0" smtClean="0"/>
              <a:t>Solvency is not the same as Going Concern</a:t>
            </a:r>
          </a:p>
          <a:p>
            <a:r>
              <a:rPr lang="en-AU" dirty="0" smtClean="0"/>
              <a:t>Solvency is to be monitored daily </a:t>
            </a:r>
          </a:p>
          <a:p>
            <a:r>
              <a:rPr lang="en-AU" dirty="0" smtClean="0"/>
              <a:t>Going concern on a half yearly or annual basis</a:t>
            </a:r>
          </a:p>
          <a:p>
            <a:endParaRPr lang="en-AU" dirty="0"/>
          </a:p>
          <a:p>
            <a:r>
              <a:rPr lang="en-AU" dirty="0" smtClean="0"/>
              <a:t>DISCUSSIONS WITH MANAGEMENT AND DIRECTORS MAY  CONFUSE THE TWO CONCEPTS</a:t>
            </a:r>
          </a:p>
          <a:p>
            <a:endParaRPr lang="en-AU" dirty="0"/>
          </a:p>
          <a:p>
            <a:r>
              <a:rPr lang="en-AU" dirty="0" smtClean="0"/>
              <a:t>THE FOLLOWING CASE INDICATES THE UNCERTAINTY ABOUT DETRMINING BOTH</a:t>
            </a:r>
          </a:p>
        </p:txBody>
      </p:sp>
    </p:spTree>
    <p:extLst>
      <p:ext uri="{BB962C8B-B14F-4D97-AF65-F5344CB8AC3E}">
        <p14:creationId xmlns:p14="http://schemas.microsoft.com/office/powerpoint/2010/main" val="17428019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Palmer J in </a:t>
            </a:r>
            <a:r>
              <a:rPr lang="en-AU" i="1" dirty="0"/>
              <a:t>Hall v. </a:t>
            </a:r>
            <a:r>
              <a:rPr lang="en-AU" i="1" dirty="0" err="1"/>
              <a:t>Poolman</a:t>
            </a:r>
            <a:r>
              <a:rPr lang="en-AU" i="1" dirty="0"/>
              <a:t> </a:t>
            </a:r>
            <a:r>
              <a:rPr lang="en-AU" dirty="0"/>
              <a:t>(2007)</a:t>
            </a:r>
          </a:p>
        </p:txBody>
      </p:sp>
      <p:sp>
        <p:nvSpPr>
          <p:cNvPr id="3" name="Content Placeholder 2"/>
          <p:cNvSpPr>
            <a:spLocks noGrp="1"/>
          </p:cNvSpPr>
          <p:nvPr>
            <p:ph idx="1"/>
          </p:nvPr>
        </p:nvSpPr>
        <p:spPr/>
        <p:txBody>
          <a:bodyPr>
            <a:normAutofit lnSpcReduction="10000"/>
          </a:bodyPr>
          <a:lstStyle/>
          <a:p>
            <a:endParaRPr lang="en-AU" dirty="0" smtClean="0"/>
          </a:p>
          <a:p>
            <a:r>
              <a:rPr lang="en-AU" dirty="0"/>
              <a:t>As a very broad general rule, a director would be justified in “expecting solvency” if an asset could be realised to pay accrued and future creditors in full within about 90 days....”</a:t>
            </a:r>
          </a:p>
          <a:p>
            <a:r>
              <a:rPr lang="en-AU" dirty="0"/>
              <a:t>the reasonable </a:t>
            </a:r>
            <a:r>
              <a:rPr lang="en-AU" dirty="0" smtClean="0"/>
              <a:t>director should ask the question:</a:t>
            </a:r>
            <a:endParaRPr lang="en-AU" dirty="0"/>
          </a:p>
          <a:p>
            <a:r>
              <a:rPr lang="en-AU" dirty="0"/>
              <a:t>“How sure are we that this asset can be </a:t>
            </a:r>
            <a:r>
              <a:rPr lang="en-AU" dirty="0" smtClean="0"/>
              <a:t>turned into </a:t>
            </a:r>
            <a:r>
              <a:rPr lang="en-AU" dirty="0"/>
              <a:t>cash to pay all our debts, present and to be </a:t>
            </a:r>
            <a:r>
              <a:rPr lang="en-AU" dirty="0" err="1" smtClean="0"/>
              <a:t>incurred,within</a:t>
            </a:r>
            <a:r>
              <a:rPr lang="en-AU" dirty="0" smtClean="0"/>
              <a:t> </a:t>
            </a:r>
            <a:r>
              <a:rPr lang="en-AU" dirty="0"/>
              <a:t>3 months? </a:t>
            </a:r>
            <a:endParaRPr lang="en-AU" dirty="0" smtClean="0"/>
          </a:p>
          <a:p>
            <a:r>
              <a:rPr lang="en-AU" dirty="0" smtClean="0"/>
              <a:t>Is </a:t>
            </a:r>
            <a:r>
              <a:rPr lang="en-AU" dirty="0"/>
              <a:t>that outcome certain, probable, </a:t>
            </a:r>
            <a:r>
              <a:rPr lang="en-AU" dirty="0" smtClean="0"/>
              <a:t>more likely </a:t>
            </a:r>
            <a:r>
              <a:rPr lang="en-AU" dirty="0"/>
              <a:t>than not, possible with a bit of luck, possible with </a:t>
            </a:r>
            <a:r>
              <a:rPr lang="en-AU" dirty="0" smtClean="0"/>
              <a:t>a lot </a:t>
            </a:r>
            <a:r>
              <a:rPr lang="en-AU" dirty="0"/>
              <a:t>of luck, remote, or is there is no real way of knowing?”</a:t>
            </a:r>
          </a:p>
        </p:txBody>
      </p:sp>
    </p:spTree>
    <p:extLst>
      <p:ext uri="{BB962C8B-B14F-4D97-AF65-F5344CB8AC3E}">
        <p14:creationId xmlns:p14="http://schemas.microsoft.com/office/powerpoint/2010/main" val="9521455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Palmer J in </a:t>
            </a:r>
            <a:r>
              <a:rPr lang="en-AU" i="1" dirty="0"/>
              <a:t>Hall v. </a:t>
            </a:r>
            <a:r>
              <a:rPr lang="en-AU" i="1" dirty="0" err="1"/>
              <a:t>Poolman</a:t>
            </a:r>
            <a:r>
              <a:rPr lang="en-AU" i="1" dirty="0"/>
              <a:t> </a:t>
            </a:r>
            <a:r>
              <a:rPr lang="en-AU" dirty="0"/>
              <a:t>(2007)</a:t>
            </a:r>
          </a:p>
        </p:txBody>
      </p:sp>
      <p:sp>
        <p:nvSpPr>
          <p:cNvPr id="3" name="Content Placeholder 2"/>
          <p:cNvSpPr>
            <a:spLocks noGrp="1"/>
          </p:cNvSpPr>
          <p:nvPr>
            <p:ph idx="1"/>
          </p:nvPr>
        </p:nvSpPr>
        <p:spPr/>
        <p:txBody>
          <a:bodyPr/>
          <a:lstStyle/>
          <a:p>
            <a:r>
              <a:rPr lang="en-AU" dirty="0"/>
              <a:t>If the honest and reasonable answer is anywhere </a:t>
            </a:r>
            <a:r>
              <a:rPr lang="en-AU" dirty="0" smtClean="0"/>
              <a:t>from “</a:t>
            </a:r>
            <a:r>
              <a:rPr lang="en-AU" dirty="0"/>
              <a:t>possible” to “no way of knowing”, the director can </a:t>
            </a:r>
            <a:r>
              <a:rPr lang="en-AU" dirty="0" smtClean="0"/>
              <a:t>have no </a:t>
            </a:r>
            <a:r>
              <a:rPr lang="en-AU" dirty="0"/>
              <a:t>reasonable expectation of solvency.</a:t>
            </a:r>
          </a:p>
          <a:p>
            <a:r>
              <a:rPr lang="en-AU" dirty="0"/>
              <a:t>If the honest and reasonable answer is “more </a:t>
            </a:r>
            <a:r>
              <a:rPr lang="en-AU" dirty="0" smtClean="0"/>
              <a:t>likely than </a:t>
            </a:r>
            <a:r>
              <a:rPr lang="en-AU" dirty="0"/>
              <a:t>not”, the director runs the risk that a court will </a:t>
            </a:r>
            <a:r>
              <a:rPr lang="en-AU" dirty="0" smtClean="0"/>
              <a:t>hold to </a:t>
            </a:r>
            <a:r>
              <a:rPr lang="en-AU" dirty="0"/>
              <a:t>the contrary in an insolvent trading claim</a:t>
            </a:r>
            <a:r>
              <a:rPr lang="en-AU" dirty="0" smtClean="0"/>
              <a:t>.</a:t>
            </a:r>
          </a:p>
          <a:p>
            <a:r>
              <a:rPr lang="en-AU" dirty="0"/>
              <a:t>If the honest and reasonable answer is “no way </a:t>
            </a:r>
            <a:r>
              <a:rPr lang="en-AU" dirty="0" smtClean="0"/>
              <a:t>of knowing </a:t>
            </a:r>
            <a:r>
              <a:rPr lang="en-AU" dirty="0"/>
              <a:t>yet, we need more information”, the </a:t>
            </a:r>
            <a:r>
              <a:rPr lang="en-AU" dirty="0" smtClean="0"/>
              <a:t>director </a:t>
            </a:r>
            <a:r>
              <a:rPr lang="en-AU" dirty="0"/>
              <a:t>must then ask: “How long before we have the </a:t>
            </a:r>
            <a:r>
              <a:rPr lang="en-AU" dirty="0" smtClean="0"/>
              <a:t>information so </a:t>
            </a:r>
            <a:r>
              <a:rPr lang="en-AU" dirty="0"/>
              <a:t>that we can give a final answer?”</a:t>
            </a:r>
          </a:p>
          <a:p>
            <a:endParaRPr lang="en-AU" dirty="0"/>
          </a:p>
        </p:txBody>
      </p:sp>
    </p:spTree>
    <p:extLst>
      <p:ext uri="{BB962C8B-B14F-4D97-AF65-F5344CB8AC3E}">
        <p14:creationId xmlns:p14="http://schemas.microsoft.com/office/powerpoint/2010/main" val="24760396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Palmer J in </a:t>
            </a:r>
            <a:r>
              <a:rPr lang="en-AU" i="1" dirty="0"/>
              <a:t>Hall v. </a:t>
            </a:r>
            <a:r>
              <a:rPr lang="en-AU" i="1" dirty="0" err="1"/>
              <a:t>Poolman</a:t>
            </a:r>
            <a:r>
              <a:rPr lang="en-AU" i="1" dirty="0"/>
              <a:t> </a:t>
            </a:r>
            <a:r>
              <a:rPr lang="en-AU" dirty="0"/>
              <a:t>(2007)</a:t>
            </a:r>
          </a:p>
        </p:txBody>
      </p:sp>
      <p:sp>
        <p:nvSpPr>
          <p:cNvPr id="3" name="Content Placeholder 2"/>
          <p:cNvSpPr>
            <a:spLocks noGrp="1"/>
          </p:cNvSpPr>
          <p:nvPr>
            <p:ph idx="1"/>
          </p:nvPr>
        </p:nvSpPr>
        <p:spPr/>
        <p:txBody>
          <a:bodyPr>
            <a:normAutofit fontScale="92500" lnSpcReduction="10000"/>
          </a:bodyPr>
          <a:lstStyle/>
          <a:p>
            <a:r>
              <a:rPr lang="en-AU" dirty="0" smtClean="0"/>
              <a:t>If </a:t>
            </a:r>
            <a:r>
              <a:rPr lang="en-AU" dirty="0"/>
              <a:t>the honest and reasonable answer to that question is:</a:t>
            </a:r>
          </a:p>
          <a:p>
            <a:r>
              <a:rPr lang="en-AU" dirty="0"/>
              <a:t>“By a definite date which will not extend the </a:t>
            </a:r>
            <a:r>
              <a:rPr lang="en-AU" dirty="0" smtClean="0"/>
              <a:t>realisation period </a:t>
            </a:r>
            <a:r>
              <a:rPr lang="en-AU" dirty="0"/>
              <a:t>(if there is to be one) beyond 3 months”, </a:t>
            </a:r>
            <a:r>
              <a:rPr lang="en-AU" dirty="0" smtClean="0"/>
              <a:t>the director </a:t>
            </a:r>
            <a:r>
              <a:rPr lang="en-AU" dirty="0"/>
              <a:t>may reasonably say: “Let’s wait until then </a:t>
            </a:r>
            <a:r>
              <a:rPr lang="en-AU" dirty="0" smtClean="0"/>
              <a:t>before deciding</a:t>
            </a:r>
            <a:r>
              <a:rPr lang="en-AU" dirty="0"/>
              <a:t>”.</a:t>
            </a:r>
          </a:p>
          <a:p>
            <a:r>
              <a:rPr lang="en-AU" dirty="0"/>
              <a:t>If the honest and reasonable answer is “there is no </a:t>
            </a:r>
            <a:r>
              <a:rPr lang="en-AU" dirty="0" smtClean="0"/>
              <a:t>way of </a:t>
            </a:r>
            <a:r>
              <a:rPr lang="en-AU" dirty="0"/>
              <a:t>knowing yet when we will have the information </a:t>
            </a:r>
            <a:r>
              <a:rPr lang="en-AU" dirty="0" smtClean="0"/>
              <a:t>to make </a:t>
            </a:r>
            <a:r>
              <a:rPr lang="en-AU" dirty="0"/>
              <a:t>a decision”, the director must say: </a:t>
            </a:r>
            <a:endParaRPr lang="en-AU" dirty="0" smtClean="0"/>
          </a:p>
          <a:p>
            <a:r>
              <a:rPr lang="en-AU" dirty="0" smtClean="0"/>
              <a:t>“</a:t>
            </a:r>
            <a:r>
              <a:rPr lang="en-AU" dirty="0"/>
              <a:t>Then there is </a:t>
            </a:r>
            <a:r>
              <a:rPr lang="en-AU" dirty="0" smtClean="0"/>
              <a:t>no way </a:t>
            </a:r>
            <a:r>
              <a:rPr lang="en-AU" dirty="0"/>
              <a:t>that we can now have a reasonable expectation </a:t>
            </a:r>
            <a:r>
              <a:rPr lang="en-AU" dirty="0" smtClean="0"/>
              <a:t>of solvency </a:t>
            </a:r>
            <a:r>
              <a:rPr lang="en-AU" dirty="0"/>
              <a:t>and there is no way we can reasonably </a:t>
            </a:r>
            <a:r>
              <a:rPr lang="en-AU" dirty="0" smtClean="0"/>
              <a:t>justify continuing </a:t>
            </a:r>
            <a:r>
              <a:rPr lang="en-AU" dirty="0"/>
              <a:t>to trade without knowing when we will </a:t>
            </a:r>
            <a:r>
              <a:rPr lang="en-AU" dirty="0" smtClean="0"/>
              <a:t>know whether </a:t>
            </a:r>
            <a:r>
              <a:rPr lang="en-AU" dirty="0"/>
              <a:t>the company is insolvent. </a:t>
            </a:r>
            <a:endParaRPr lang="en-AU" dirty="0" smtClean="0"/>
          </a:p>
          <a:p>
            <a:r>
              <a:rPr lang="en-AU" dirty="0" smtClean="0"/>
              <a:t>Call the administrators</a:t>
            </a:r>
            <a:r>
              <a:rPr lang="en-AU" dirty="0"/>
              <a:t>”.</a:t>
            </a:r>
          </a:p>
        </p:txBody>
      </p:sp>
    </p:spTree>
    <p:extLst>
      <p:ext uri="{BB962C8B-B14F-4D97-AF65-F5344CB8AC3E}">
        <p14:creationId xmlns:p14="http://schemas.microsoft.com/office/powerpoint/2010/main" val="20884056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Directors’ resolution of solvency</a:t>
            </a:r>
            <a:endParaRPr lang="en-AU" dirty="0"/>
          </a:p>
        </p:txBody>
      </p:sp>
      <p:sp>
        <p:nvSpPr>
          <p:cNvPr id="3" name="Content Placeholder 2"/>
          <p:cNvSpPr>
            <a:spLocks noGrp="1"/>
          </p:cNvSpPr>
          <p:nvPr>
            <p:ph idx="1"/>
          </p:nvPr>
        </p:nvSpPr>
        <p:spPr/>
        <p:txBody>
          <a:bodyPr>
            <a:normAutofit fontScale="92500" lnSpcReduction="10000"/>
          </a:bodyPr>
          <a:lstStyle/>
          <a:p>
            <a:r>
              <a:rPr lang="en-AU" dirty="0" smtClean="0"/>
              <a:t> </a:t>
            </a:r>
            <a:r>
              <a:rPr lang="en-AU" dirty="0"/>
              <a:t>the resolution is made at the date of the directors</a:t>
            </a:r>
            <a:r>
              <a:rPr lang="en-AU" dirty="0" smtClean="0"/>
              <a:t>’ statement</a:t>
            </a:r>
            <a:r>
              <a:rPr lang="en-AU" dirty="0"/>
              <a:t>, not as at the end of the financial </a:t>
            </a:r>
            <a:r>
              <a:rPr lang="en-AU" dirty="0" smtClean="0"/>
              <a:t>reporting period </a:t>
            </a:r>
            <a:r>
              <a:rPr lang="en-AU" dirty="0"/>
              <a:t>(that is, balance sheet date). </a:t>
            </a:r>
            <a:endParaRPr lang="en-AU" dirty="0" smtClean="0"/>
          </a:p>
          <a:p>
            <a:r>
              <a:rPr lang="en-AU" dirty="0" smtClean="0"/>
              <a:t>Consequently the impact </a:t>
            </a:r>
            <a:r>
              <a:rPr lang="en-AU" dirty="0"/>
              <a:t>of transactions and conditions (that is, </a:t>
            </a:r>
            <a:r>
              <a:rPr lang="en-AU" dirty="0" smtClean="0"/>
              <a:t>subsequent events</a:t>
            </a:r>
            <a:r>
              <a:rPr lang="en-AU" dirty="0"/>
              <a:t>) that have arisen in the intervening period </a:t>
            </a:r>
            <a:r>
              <a:rPr lang="en-AU" dirty="0" smtClean="0"/>
              <a:t>must be </a:t>
            </a:r>
            <a:r>
              <a:rPr lang="en-AU" dirty="0"/>
              <a:t>taken into account</a:t>
            </a:r>
          </a:p>
          <a:p>
            <a:r>
              <a:rPr lang="en-AU" dirty="0" smtClean="0"/>
              <a:t>the </a:t>
            </a:r>
            <a:r>
              <a:rPr lang="en-AU" dirty="0"/>
              <a:t>period of assessment being considered for solvency </a:t>
            </a:r>
            <a:r>
              <a:rPr lang="en-AU" dirty="0" smtClean="0"/>
              <a:t>is not </a:t>
            </a:r>
            <a:r>
              <a:rPr lang="en-AU" dirty="0"/>
              <a:t>limited to only the period until the next directors</a:t>
            </a:r>
            <a:r>
              <a:rPr lang="en-AU" dirty="0" smtClean="0"/>
              <a:t>’ resolution </a:t>
            </a:r>
            <a:r>
              <a:rPr lang="en-AU" dirty="0"/>
              <a:t>although this period is the main focus. </a:t>
            </a:r>
            <a:endParaRPr lang="en-AU" dirty="0" smtClean="0"/>
          </a:p>
          <a:p>
            <a:r>
              <a:rPr lang="en-AU" dirty="0" smtClean="0"/>
              <a:t>If events </a:t>
            </a:r>
            <a:r>
              <a:rPr lang="en-AU" dirty="0"/>
              <a:t>or conditions exist further into the future</a:t>
            </a:r>
            <a:r>
              <a:rPr lang="en-AU" b="1" i="1" dirty="0"/>
              <a:t>, </a:t>
            </a:r>
            <a:r>
              <a:rPr lang="en-AU" dirty="0" smtClean="0"/>
              <a:t>which are </a:t>
            </a:r>
            <a:r>
              <a:rPr lang="en-AU" dirty="0"/>
              <a:t>now known to impact the company’s solvency, </a:t>
            </a:r>
            <a:r>
              <a:rPr lang="en-AU" dirty="0" smtClean="0"/>
              <a:t>then these </a:t>
            </a:r>
            <a:r>
              <a:rPr lang="en-AU" dirty="0"/>
              <a:t>should also be taken into account.</a:t>
            </a:r>
          </a:p>
        </p:txBody>
      </p:sp>
    </p:spTree>
    <p:extLst>
      <p:ext uri="{BB962C8B-B14F-4D97-AF65-F5344CB8AC3E}">
        <p14:creationId xmlns:p14="http://schemas.microsoft.com/office/powerpoint/2010/main" val="2533394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Is this a new requirement for Management?</a:t>
            </a:r>
            <a:endParaRPr lang="en-AU" b="1" dirty="0"/>
          </a:p>
        </p:txBody>
      </p:sp>
      <p:sp>
        <p:nvSpPr>
          <p:cNvPr id="3" name="Content Placeholder 2"/>
          <p:cNvSpPr>
            <a:spLocks noGrp="1"/>
          </p:cNvSpPr>
          <p:nvPr>
            <p:ph idx="1"/>
          </p:nvPr>
        </p:nvSpPr>
        <p:spPr/>
        <p:txBody>
          <a:bodyPr>
            <a:normAutofit lnSpcReduction="10000"/>
          </a:bodyPr>
          <a:lstStyle/>
          <a:p>
            <a:r>
              <a:rPr lang="en-AU" dirty="0" smtClean="0"/>
              <a:t>No – but the responsibility is more explicit </a:t>
            </a:r>
          </a:p>
          <a:p>
            <a:r>
              <a:rPr lang="en-AU" dirty="0" smtClean="0"/>
              <a:t>Previously – Management responsibility in the Auditor Report declared as </a:t>
            </a:r>
          </a:p>
          <a:p>
            <a:pPr lvl="1"/>
            <a:r>
              <a:rPr lang="en-AU" dirty="0" smtClean="0"/>
              <a:t>[Those charged with governance] of the entity are responsible for the preparation of the financial report that gives a </a:t>
            </a:r>
            <a:r>
              <a:rPr lang="en-AU" b="1" dirty="0" smtClean="0"/>
              <a:t>true and fair view</a:t>
            </a:r>
            <a:r>
              <a:rPr lang="en-AU" dirty="0" smtClean="0"/>
              <a:t>, and have determined that the basis of preparation described in Note 1,</a:t>
            </a:r>
          </a:p>
          <a:p>
            <a:pPr lvl="1"/>
            <a:r>
              <a:rPr lang="en-AU" dirty="0" smtClean="0"/>
              <a:t>The concept of “true and fair” assumes a comment on the going concern assumption in Note 1</a:t>
            </a:r>
          </a:p>
          <a:p>
            <a:r>
              <a:rPr lang="en-AU" dirty="0" smtClean="0"/>
              <a:t>Also covered in the Statement by the Board</a:t>
            </a:r>
          </a:p>
          <a:p>
            <a:pPr lvl="1"/>
            <a:r>
              <a:rPr lang="en-AU" dirty="0" smtClean="0"/>
              <a:t>At the date of this statement, there are reasonable grounds to believe that the “Entity” will be able to pay its debts as and when they fall due;</a:t>
            </a:r>
            <a:endParaRPr lang="en-AU" dirty="0"/>
          </a:p>
        </p:txBody>
      </p:sp>
    </p:spTree>
    <p:extLst>
      <p:ext uri="{BB962C8B-B14F-4D97-AF65-F5344CB8AC3E}">
        <p14:creationId xmlns:p14="http://schemas.microsoft.com/office/powerpoint/2010/main" val="16137378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a:t>How does determining solvency differ from assessing </a:t>
            </a:r>
            <a:r>
              <a:rPr lang="en-AU" b="1" dirty="0" smtClean="0"/>
              <a:t>going concern</a:t>
            </a:r>
            <a:r>
              <a:rPr lang="en-AU" b="1" dirty="0"/>
              <a:t>?</a:t>
            </a:r>
            <a:endParaRPr lang="en-AU" dirty="0"/>
          </a:p>
        </p:txBody>
      </p:sp>
      <p:sp>
        <p:nvSpPr>
          <p:cNvPr id="3" name="Content Placeholder 2"/>
          <p:cNvSpPr>
            <a:spLocks noGrp="1"/>
          </p:cNvSpPr>
          <p:nvPr>
            <p:ph idx="1"/>
          </p:nvPr>
        </p:nvSpPr>
        <p:spPr/>
        <p:txBody>
          <a:bodyPr/>
          <a:lstStyle/>
          <a:p>
            <a:r>
              <a:rPr lang="en-AU" dirty="0"/>
              <a:t>a company is a going concern when it is</a:t>
            </a:r>
          </a:p>
          <a:p>
            <a:r>
              <a:rPr lang="en-AU" dirty="0"/>
              <a:t>considered to be able to pay its debts as and when they are due</a:t>
            </a:r>
          </a:p>
          <a:p>
            <a:r>
              <a:rPr lang="en-AU" b="1" dirty="0"/>
              <a:t>and</a:t>
            </a:r>
            <a:r>
              <a:rPr lang="en-AU" dirty="0"/>
              <a:t> continue in operation for at least the next 12 </a:t>
            </a:r>
            <a:r>
              <a:rPr lang="en-AU" dirty="0" smtClean="0"/>
              <a:t>months </a:t>
            </a:r>
            <a:r>
              <a:rPr lang="en-AU" b="1" dirty="0" smtClean="0"/>
              <a:t>without </a:t>
            </a:r>
            <a:r>
              <a:rPr lang="en-AU" b="1" dirty="0"/>
              <a:t>any intention or necessity</a:t>
            </a:r>
            <a:r>
              <a:rPr lang="en-AU" dirty="0"/>
              <a:t> to liquidate or otherwise </a:t>
            </a:r>
            <a:r>
              <a:rPr lang="en-AU" dirty="0" smtClean="0"/>
              <a:t>wind up </a:t>
            </a:r>
            <a:r>
              <a:rPr lang="en-AU" dirty="0"/>
              <a:t>its operations. </a:t>
            </a:r>
            <a:endParaRPr lang="en-AU" dirty="0" smtClean="0"/>
          </a:p>
          <a:p>
            <a:r>
              <a:rPr lang="en-AU" dirty="0" smtClean="0"/>
              <a:t>In </a:t>
            </a:r>
            <a:r>
              <a:rPr lang="en-AU" dirty="0"/>
              <a:t>comparison a company is insolvent when it</a:t>
            </a:r>
          </a:p>
          <a:p>
            <a:r>
              <a:rPr lang="en-AU" dirty="0"/>
              <a:t>is unable to pay all its debts when they become due and payable.</a:t>
            </a:r>
          </a:p>
        </p:txBody>
      </p:sp>
    </p:spTree>
    <p:extLst>
      <p:ext uri="{BB962C8B-B14F-4D97-AF65-F5344CB8AC3E}">
        <p14:creationId xmlns:p14="http://schemas.microsoft.com/office/powerpoint/2010/main" val="39317306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The company’s interaction with the auditor</a:t>
            </a:r>
            <a:endParaRPr lang="en-AU" dirty="0"/>
          </a:p>
        </p:txBody>
      </p:sp>
      <p:sp>
        <p:nvSpPr>
          <p:cNvPr id="3" name="Content Placeholder 2"/>
          <p:cNvSpPr>
            <a:spLocks noGrp="1"/>
          </p:cNvSpPr>
          <p:nvPr>
            <p:ph idx="1"/>
          </p:nvPr>
        </p:nvSpPr>
        <p:spPr/>
        <p:txBody>
          <a:bodyPr/>
          <a:lstStyle/>
          <a:p>
            <a:r>
              <a:rPr lang="en-AU" dirty="0" smtClean="0"/>
              <a:t>The </a:t>
            </a:r>
            <a:r>
              <a:rPr lang="en-AU" dirty="0"/>
              <a:t>auditor has a responsibility to evaluate the </a:t>
            </a:r>
            <a:r>
              <a:rPr lang="en-AU" dirty="0" smtClean="0"/>
              <a:t>directors’ going </a:t>
            </a:r>
            <a:r>
              <a:rPr lang="en-AU" dirty="0"/>
              <a:t>concern assessment.</a:t>
            </a:r>
          </a:p>
          <a:p>
            <a:r>
              <a:rPr lang="en-AU" dirty="0" smtClean="0"/>
              <a:t>Directors </a:t>
            </a:r>
            <a:r>
              <a:rPr lang="en-AU" dirty="0"/>
              <a:t>have a responsibility to document </a:t>
            </a:r>
            <a:r>
              <a:rPr lang="en-AU" dirty="0" smtClean="0"/>
              <a:t>their assessment </a:t>
            </a:r>
            <a:r>
              <a:rPr lang="en-AU" dirty="0"/>
              <a:t>including supporting assumptions.</a:t>
            </a:r>
          </a:p>
          <a:p>
            <a:r>
              <a:rPr lang="en-AU" dirty="0" smtClean="0"/>
              <a:t>Directors </a:t>
            </a:r>
            <a:r>
              <a:rPr lang="en-AU" dirty="0"/>
              <a:t>should also seek to ensure that management </a:t>
            </a:r>
            <a:r>
              <a:rPr lang="en-AU" dirty="0" smtClean="0"/>
              <a:t>has appropriate </a:t>
            </a:r>
            <a:r>
              <a:rPr lang="en-AU" dirty="0"/>
              <a:t>processes in place to provide </a:t>
            </a:r>
            <a:r>
              <a:rPr lang="en-AU" dirty="0" smtClean="0"/>
              <a:t>sufficient evidence </a:t>
            </a:r>
            <a:r>
              <a:rPr lang="en-AU" dirty="0"/>
              <a:t>needed by the auditor.</a:t>
            </a:r>
          </a:p>
        </p:txBody>
      </p:sp>
    </p:spTree>
    <p:extLst>
      <p:ext uri="{BB962C8B-B14F-4D97-AF65-F5344CB8AC3E}">
        <p14:creationId xmlns:p14="http://schemas.microsoft.com/office/powerpoint/2010/main" val="7234029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In evaluating the directors’ assessment the auditor will review and consider</a:t>
            </a:r>
          </a:p>
        </p:txBody>
      </p:sp>
      <p:sp>
        <p:nvSpPr>
          <p:cNvPr id="3" name="Content Placeholder 2"/>
          <p:cNvSpPr>
            <a:spLocks noGrp="1"/>
          </p:cNvSpPr>
          <p:nvPr>
            <p:ph idx="1"/>
          </p:nvPr>
        </p:nvSpPr>
        <p:spPr/>
        <p:txBody>
          <a:bodyPr>
            <a:normAutofit/>
          </a:bodyPr>
          <a:lstStyle/>
          <a:p>
            <a:r>
              <a:rPr lang="en-AU" dirty="0" smtClean="0"/>
              <a:t>the </a:t>
            </a:r>
            <a:r>
              <a:rPr lang="en-AU" dirty="0"/>
              <a:t>process the directors followed to make their assessment</a:t>
            </a:r>
          </a:p>
          <a:p>
            <a:r>
              <a:rPr lang="en-AU" dirty="0" smtClean="0"/>
              <a:t>the </a:t>
            </a:r>
            <a:r>
              <a:rPr lang="en-AU" dirty="0"/>
              <a:t>reasonableness of the assumptions on which </a:t>
            </a:r>
            <a:r>
              <a:rPr lang="en-AU" dirty="0" smtClean="0"/>
              <a:t>the assessment </a:t>
            </a:r>
            <a:r>
              <a:rPr lang="en-AU" dirty="0"/>
              <a:t>is based</a:t>
            </a:r>
          </a:p>
          <a:p>
            <a:r>
              <a:rPr lang="en-AU" dirty="0" smtClean="0"/>
              <a:t>the </a:t>
            </a:r>
            <a:r>
              <a:rPr lang="en-AU" dirty="0"/>
              <a:t>available documentation supporting the assessment</a:t>
            </a:r>
          </a:p>
          <a:p>
            <a:r>
              <a:rPr lang="en-AU" dirty="0" smtClean="0"/>
              <a:t>the </a:t>
            </a:r>
            <a:r>
              <a:rPr lang="en-AU" dirty="0"/>
              <a:t>use of external advisers (for example, legal </a:t>
            </a:r>
            <a:r>
              <a:rPr lang="en-AU" dirty="0" err="1" smtClean="0"/>
              <a:t>counsel,valuers</a:t>
            </a:r>
            <a:r>
              <a:rPr lang="en-AU" dirty="0"/>
              <a:t>, </a:t>
            </a:r>
            <a:r>
              <a:rPr lang="en-AU" dirty="0" smtClean="0"/>
              <a:t>consultants)</a:t>
            </a:r>
          </a:p>
          <a:p>
            <a:r>
              <a:rPr lang="en-AU" dirty="0" smtClean="0"/>
              <a:t>the </a:t>
            </a:r>
            <a:r>
              <a:rPr lang="en-AU" dirty="0"/>
              <a:t>directors’ plans for future action</a:t>
            </a:r>
          </a:p>
          <a:p>
            <a:r>
              <a:rPr lang="en-AU" dirty="0" smtClean="0"/>
              <a:t>whether </a:t>
            </a:r>
            <a:r>
              <a:rPr lang="en-AU" dirty="0"/>
              <a:t>the directors’ assessment is consistent with </a:t>
            </a:r>
            <a:r>
              <a:rPr lang="en-AU" dirty="0" smtClean="0"/>
              <a:t>and takes </a:t>
            </a:r>
            <a:r>
              <a:rPr lang="en-AU" dirty="0"/>
              <a:t>into account all relevant information the </a:t>
            </a:r>
            <a:r>
              <a:rPr lang="en-AU" dirty="0" smtClean="0"/>
              <a:t>auditor has </a:t>
            </a:r>
            <a:r>
              <a:rPr lang="en-AU" dirty="0"/>
              <a:t>become aware </a:t>
            </a:r>
            <a:r>
              <a:rPr lang="en-AU" dirty="0" smtClean="0"/>
              <a:t>of.</a:t>
            </a:r>
            <a:endParaRPr lang="en-AU" dirty="0"/>
          </a:p>
        </p:txBody>
      </p:sp>
    </p:spTree>
    <p:extLst>
      <p:ext uri="{BB962C8B-B14F-4D97-AF65-F5344CB8AC3E}">
        <p14:creationId xmlns:p14="http://schemas.microsoft.com/office/powerpoint/2010/main" val="36204250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Specific audit procedures the auditor may </a:t>
            </a:r>
            <a:r>
              <a:rPr lang="en-AU" dirty="0" smtClean="0"/>
              <a:t>use </a:t>
            </a:r>
            <a:r>
              <a:rPr lang="en-AU" dirty="0"/>
              <a:t>include</a:t>
            </a:r>
          </a:p>
        </p:txBody>
      </p:sp>
      <p:sp>
        <p:nvSpPr>
          <p:cNvPr id="3" name="Content Placeholder 2"/>
          <p:cNvSpPr>
            <a:spLocks noGrp="1"/>
          </p:cNvSpPr>
          <p:nvPr>
            <p:ph idx="1"/>
          </p:nvPr>
        </p:nvSpPr>
        <p:spPr/>
        <p:txBody>
          <a:bodyPr>
            <a:normAutofit/>
          </a:bodyPr>
          <a:lstStyle/>
          <a:p>
            <a:r>
              <a:rPr lang="en-AU" dirty="0" smtClean="0"/>
              <a:t>analysing </a:t>
            </a:r>
            <a:r>
              <a:rPr lang="en-AU" dirty="0"/>
              <a:t>and discussing with management the </a:t>
            </a:r>
            <a:r>
              <a:rPr lang="en-AU" dirty="0" smtClean="0"/>
              <a:t>company’s current </a:t>
            </a:r>
            <a:r>
              <a:rPr lang="en-AU" dirty="0"/>
              <a:t>and forecast cash-flow position, profit and loss</a:t>
            </a:r>
            <a:r>
              <a:rPr lang="en-AU" dirty="0" smtClean="0"/>
              <a:t>, overall </a:t>
            </a:r>
            <a:r>
              <a:rPr lang="en-AU" dirty="0"/>
              <a:t>balance sheet position, and other relevant </a:t>
            </a:r>
            <a:r>
              <a:rPr lang="en-AU" dirty="0" smtClean="0"/>
              <a:t>budget forecasts</a:t>
            </a:r>
            <a:endParaRPr lang="en-AU" dirty="0"/>
          </a:p>
          <a:p>
            <a:r>
              <a:rPr lang="en-AU" dirty="0" smtClean="0"/>
              <a:t>comparing </a:t>
            </a:r>
            <a:r>
              <a:rPr lang="en-AU" dirty="0"/>
              <a:t>for reasonableness and consistency </a:t>
            </a:r>
            <a:r>
              <a:rPr lang="en-AU" dirty="0" smtClean="0"/>
              <a:t>the forecast </a:t>
            </a:r>
            <a:r>
              <a:rPr lang="en-AU" dirty="0"/>
              <a:t>information to the audited financial report</a:t>
            </a:r>
          </a:p>
          <a:p>
            <a:r>
              <a:rPr lang="en-AU" dirty="0" smtClean="0"/>
              <a:t>reviewing </a:t>
            </a:r>
            <a:r>
              <a:rPr lang="en-AU" dirty="0"/>
              <a:t>management’s previous forecast to </a:t>
            </a:r>
            <a:r>
              <a:rPr lang="en-AU" dirty="0" smtClean="0"/>
              <a:t>actual results </a:t>
            </a:r>
            <a:r>
              <a:rPr lang="en-AU" dirty="0"/>
              <a:t>to gauge management’s accuracy in forecasting</a:t>
            </a:r>
          </a:p>
          <a:p>
            <a:r>
              <a:rPr lang="en-AU" dirty="0" smtClean="0"/>
              <a:t>considering </a:t>
            </a:r>
            <a:r>
              <a:rPr lang="en-AU" dirty="0"/>
              <a:t>the reliability of the company’s </a:t>
            </a:r>
            <a:r>
              <a:rPr lang="en-AU" dirty="0" smtClean="0"/>
              <a:t>information systems </a:t>
            </a:r>
            <a:r>
              <a:rPr lang="en-AU" dirty="0"/>
              <a:t>in being able to generate such information</a:t>
            </a:r>
          </a:p>
        </p:txBody>
      </p:sp>
    </p:spTree>
    <p:extLst>
      <p:ext uri="{BB962C8B-B14F-4D97-AF65-F5344CB8AC3E}">
        <p14:creationId xmlns:p14="http://schemas.microsoft.com/office/powerpoint/2010/main" val="27783102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Specific audit procedures the auditor may use include</a:t>
            </a:r>
          </a:p>
        </p:txBody>
      </p:sp>
      <p:sp>
        <p:nvSpPr>
          <p:cNvPr id="3" name="Content Placeholder 2"/>
          <p:cNvSpPr>
            <a:spLocks noGrp="1"/>
          </p:cNvSpPr>
          <p:nvPr>
            <p:ph idx="1"/>
          </p:nvPr>
        </p:nvSpPr>
        <p:spPr/>
        <p:txBody>
          <a:bodyPr>
            <a:normAutofit lnSpcReduction="10000"/>
          </a:bodyPr>
          <a:lstStyle/>
          <a:p>
            <a:r>
              <a:rPr lang="en-AU" dirty="0"/>
              <a:t>forming a conclusion on whether there is </a:t>
            </a:r>
            <a:r>
              <a:rPr lang="en-AU" dirty="0" smtClean="0"/>
              <a:t>adequate support </a:t>
            </a:r>
            <a:r>
              <a:rPr lang="en-AU" dirty="0"/>
              <a:t>for the assumptions underlying the forecast</a:t>
            </a:r>
          </a:p>
          <a:p>
            <a:r>
              <a:rPr lang="en-AU" dirty="0" smtClean="0"/>
              <a:t>reviewing </a:t>
            </a:r>
            <a:r>
              <a:rPr lang="en-AU" dirty="0"/>
              <a:t>the terms of any loan agreements to </a:t>
            </a:r>
            <a:r>
              <a:rPr lang="en-AU" dirty="0" smtClean="0"/>
              <a:t>determine whether </a:t>
            </a:r>
            <a:r>
              <a:rPr lang="en-AU" dirty="0"/>
              <a:t>any conditions have been breached or are </a:t>
            </a:r>
            <a:r>
              <a:rPr lang="en-AU" dirty="0" smtClean="0"/>
              <a:t>likely to </a:t>
            </a:r>
            <a:r>
              <a:rPr lang="en-AU" dirty="0"/>
              <a:t>be breached in the period being considered</a:t>
            </a:r>
          </a:p>
          <a:p>
            <a:r>
              <a:rPr lang="en-AU" dirty="0" smtClean="0"/>
              <a:t>considering </a:t>
            </a:r>
            <a:r>
              <a:rPr lang="en-AU" dirty="0"/>
              <a:t>the company’s plans to deal with </a:t>
            </a:r>
            <a:r>
              <a:rPr lang="en-AU" dirty="0" smtClean="0"/>
              <a:t>unfilled customer </a:t>
            </a:r>
            <a:r>
              <a:rPr lang="en-AU" dirty="0"/>
              <a:t>orders</a:t>
            </a:r>
          </a:p>
          <a:p>
            <a:r>
              <a:rPr lang="en-AU" dirty="0" smtClean="0"/>
              <a:t>confirming </a:t>
            </a:r>
            <a:r>
              <a:rPr lang="en-AU" dirty="0"/>
              <a:t>whether arrangements with related and </a:t>
            </a:r>
            <a:r>
              <a:rPr lang="en-AU" dirty="0" smtClean="0"/>
              <a:t>third parties </a:t>
            </a:r>
            <a:r>
              <a:rPr lang="en-AU" dirty="0"/>
              <a:t>for financial support exist and are enforceable and</a:t>
            </a:r>
          </a:p>
          <a:p>
            <a:r>
              <a:rPr lang="en-AU" dirty="0"/>
              <a:t>assessing such parties’ financial ability to provide funding</a:t>
            </a:r>
          </a:p>
        </p:txBody>
      </p:sp>
    </p:spTree>
    <p:extLst>
      <p:ext uri="{BB962C8B-B14F-4D97-AF65-F5344CB8AC3E}">
        <p14:creationId xmlns:p14="http://schemas.microsoft.com/office/powerpoint/2010/main" val="9544278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Specific audit procedures the auditor may use include</a:t>
            </a:r>
          </a:p>
        </p:txBody>
      </p:sp>
      <p:sp>
        <p:nvSpPr>
          <p:cNvPr id="3" name="Content Placeholder 2"/>
          <p:cNvSpPr>
            <a:spLocks noGrp="1"/>
          </p:cNvSpPr>
          <p:nvPr>
            <p:ph idx="1"/>
          </p:nvPr>
        </p:nvSpPr>
        <p:spPr/>
        <p:txBody>
          <a:bodyPr/>
          <a:lstStyle/>
          <a:p>
            <a:r>
              <a:rPr lang="en-AU" b="1" dirty="0" smtClean="0"/>
              <a:t>reading </a:t>
            </a:r>
            <a:r>
              <a:rPr lang="en-AU" b="1" dirty="0"/>
              <a:t>minutes </a:t>
            </a:r>
            <a:r>
              <a:rPr lang="en-AU" dirty="0"/>
              <a:t>of the meetings of shareholders, boards</a:t>
            </a:r>
            <a:r>
              <a:rPr lang="en-AU" dirty="0" smtClean="0"/>
              <a:t>, and </a:t>
            </a:r>
            <a:r>
              <a:rPr lang="en-AU" dirty="0"/>
              <a:t>relevant committees (for example, audit </a:t>
            </a:r>
            <a:r>
              <a:rPr lang="en-AU" dirty="0" smtClean="0"/>
              <a:t>committee or </a:t>
            </a:r>
            <a:r>
              <a:rPr lang="en-AU" dirty="0"/>
              <a:t>governance/risk committee) for any </a:t>
            </a:r>
            <a:r>
              <a:rPr lang="en-AU" dirty="0" smtClean="0"/>
              <a:t>discussions concerning </a:t>
            </a:r>
            <a:r>
              <a:rPr lang="en-AU" dirty="0"/>
              <a:t>the company’s solvency, going concern, </a:t>
            </a:r>
            <a:r>
              <a:rPr lang="en-AU" dirty="0" smtClean="0"/>
              <a:t>or financial </a:t>
            </a:r>
            <a:r>
              <a:rPr lang="en-AU" dirty="0"/>
              <a:t>difficulties</a:t>
            </a:r>
          </a:p>
          <a:p>
            <a:r>
              <a:rPr lang="en-AU" dirty="0" smtClean="0"/>
              <a:t>reviewing </a:t>
            </a:r>
            <a:r>
              <a:rPr lang="en-AU" dirty="0"/>
              <a:t>events or conditions that have </a:t>
            </a:r>
            <a:r>
              <a:rPr lang="en-AU" dirty="0" smtClean="0"/>
              <a:t>occurred </a:t>
            </a:r>
            <a:r>
              <a:rPr lang="en-AU" dirty="0"/>
              <a:t>subsequent to year end for any evidence of factors that </a:t>
            </a:r>
            <a:r>
              <a:rPr lang="en-AU" dirty="0" smtClean="0"/>
              <a:t>may affect </a:t>
            </a:r>
            <a:r>
              <a:rPr lang="en-AU" dirty="0"/>
              <a:t>the company’s ability to continue as a going concern.</a:t>
            </a:r>
          </a:p>
        </p:txBody>
      </p:sp>
    </p:spTree>
    <p:extLst>
      <p:ext uri="{BB962C8B-B14F-4D97-AF65-F5344CB8AC3E}">
        <p14:creationId xmlns:p14="http://schemas.microsoft.com/office/powerpoint/2010/main" val="14006821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Letter of representation</a:t>
            </a:r>
            <a:endParaRPr lang="en-AU" dirty="0"/>
          </a:p>
        </p:txBody>
      </p:sp>
      <p:sp>
        <p:nvSpPr>
          <p:cNvPr id="3" name="Content Placeholder 2"/>
          <p:cNvSpPr>
            <a:spLocks noGrp="1"/>
          </p:cNvSpPr>
          <p:nvPr>
            <p:ph idx="1"/>
          </p:nvPr>
        </p:nvSpPr>
        <p:spPr/>
        <p:txBody>
          <a:bodyPr/>
          <a:lstStyle/>
          <a:p>
            <a:r>
              <a:rPr lang="en-AU" dirty="0"/>
              <a:t>The auditor may decide that it is appropriate to request from </a:t>
            </a:r>
            <a:r>
              <a:rPr lang="en-AU" dirty="0" smtClean="0"/>
              <a:t>the directors </a:t>
            </a:r>
            <a:r>
              <a:rPr lang="en-AU" dirty="0"/>
              <a:t>a written representation on specific matters relating </a:t>
            </a:r>
            <a:r>
              <a:rPr lang="en-AU" dirty="0" smtClean="0"/>
              <a:t>to their </a:t>
            </a:r>
            <a:r>
              <a:rPr lang="en-AU" dirty="0"/>
              <a:t>going concern assumptions and plans</a:t>
            </a:r>
            <a:r>
              <a:rPr lang="en-AU" dirty="0" smtClean="0"/>
              <a:t>.</a:t>
            </a:r>
          </a:p>
          <a:p>
            <a:r>
              <a:rPr lang="en-AU" dirty="0" smtClean="0"/>
              <a:t> </a:t>
            </a:r>
            <a:r>
              <a:rPr lang="en-AU" dirty="0"/>
              <a:t>Such </a:t>
            </a:r>
            <a:r>
              <a:rPr lang="en-AU" dirty="0" smtClean="0"/>
              <a:t>a representation </a:t>
            </a:r>
            <a:r>
              <a:rPr lang="en-AU" dirty="0"/>
              <a:t>would typically include the directors</a:t>
            </a:r>
            <a:r>
              <a:rPr lang="en-AU" dirty="0" smtClean="0"/>
              <a:t>’ confirmation </a:t>
            </a:r>
            <a:r>
              <a:rPr lang="en-AU" dirty="0"/>
              <a:t>that they have provided the auditor with all of </a:t>
            </a:r>
            <a:r>
              <a:rPr lang="en-AU" dirty="0" smtClean="0"/>
              <a:t>the available </a:t>
            </a:r>
            <a:r>
              <a:rPr lang="en-AU" dirty="0"/>
              <a:t>information/documentation regarding all </a:t>
            </a:r>
            <a:r>
              <a:rPr lang="en-AU" dirty="0" smtClean="0"/>
              <a:t>significant events </a:t>
            </a:r>
            <a:r>
              <a:rPr lang="en-AU" dirty="0"/>
              <a:t>and conditions taken into account in the directors</a:t>
            </a:r>
            <a:r>
              <a:rPr lang="en-AU" dirty="0" smtClean="0"/>
              <a:t>’ assessment </a:t>
            </a:r>
            <a:r>
              <a:rPr lang="en-AU" dirty="0"/>
              <a:t>of going concern</a:t>
            </a:r>
          </a:p>
        </p:txBody>
      </p:sp>
    </p:spTree>
    <p:extLst>
      <p:ext uri="{BB962C8B-B14F-4D97-AF65-F5344CB8AC3E}">
        <p14:creationId xmlns:p14="http://schemas.microsoft.com/office/powerpoint/2010/main" val="336142876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Auditor’s consideration of directors’ strategies that </a:t>
            </a:r>
            <a:r>
              <a:rPr lang="en-AU" b="1" dirty="0" smtClean="0"/>
              <a:t>mitigate events </a:t>
            </a:r>
            <a:r>
              <a:rPr lang="en-AU" b="1" dirty="0"/>
              <a:t>or conditions giving rise to a material uncertainty</a:t>
            </a:r>
            <a:endParaRPr lang="en-AU" dirty="0"/>
          </a:p>
        </p:txBody>
      </p:sp>
      <p:sp>
        <p:nvSpPr>
          <p:cNvPr id="3" name="Content Placeholder 2"/>
          <p:cNvSpPr>
            <a:spLocks noGrp="1"/>
          </p:cNvSpPr>
          <p:nvPr>
            <p:ph idx="1"/>
          </p:nvPr>
        </p:nvSpPr>
        <p:spPr/>
        <p:txBody>
          <a:bodyPr/>
          <a:lstStyle/>
          <a:p>
            <a:r>
              <a:rPr lang="en-AU" dirty="0" smtClean="0"/>
              <a:t>Are the strategies</a:t>
            </a:r>
            <a:r>
              <a:rPr lang="en-AU" dirty="0"/>
              <a:t>:</a:t>
            </a:r>
          </a:p>
          <a:p>
            <a:r>
              <a:rPr lang="en-AU" dirty="0" smtClean="0"/>
              <a:t>realistic</a:t>
            </a:r>
            <a:endParaRPr lang="en-AU" dirty="0"/>
          </a:p>
          <a:p>
            <a:r>
              <a:rPr lang="en-AU" dirty="0" smtClean="0"/>
              <a:t>have </a:t>
            </a:r>
            <a:r>
              <a:rPr lang="en-AU" dirty="0"/>
              <a:t>a reasonable expectation of resolving </a:t>
            </a:r>
            <a:r>
              <a:rPr lang="en-AU" dirty="0" smtClean="0"/>
              <a:t>identified problems</a:t>
            </a:r>
            <a:endParaRPr lang="en-AU" dirty="0"/>
          </a:p>
          <a:p>
            <a:r>
              <a:rPr lang="en-AU" dirty="0" smtClean="0"/>
              <a:t>likely </a:t>
            </a:r>
            <a:r>
              <a:rPr lang="en-AU" dirty="0"/>
              <a:t>to be effectively put into place by the directors</a:t>
            </a:r>
          </a:p>
          <a:p>
            <a:r>
              <a:rPr lang="en-AU" dirty="0" smtClean="0"/>
              <a:t>if </a:t>
            </a:r>
            <a:r>
              <a:rPr lang="en-AU" dirty="0"/>
              <a:t>appropriate, are </a:t>
            </a:r>
            <a:r>
              <a:rPr lang="en-AU" dirty="0" smtClean="0"/>
              <a:t>the strategies adequately </a:t>
            </a:r>
            <a:r>
              <a:rPr lang="en-AU" dirty="0"/>
              <a:t>disclosed in the notes </a:t>
            </a:r>
            <a:r>
              <a:rPr lang="en-AU" dirty="0" smtClean="0"/>
              <a:t>to the </a:t>
            </a:r>
            <a:r>
              <a:rPr lang="en-AU" dirty="0"/>
              <a:t>financial statements,</a:t>
            </a:r>
          </a:p>
        </p:txBody>
      </p:sp>
    </p:spTree>
    <p:extLst>
      <p:ext uri="{BB962C8B-B14F-4D97-AF65-F5344CB8AC3E}">
        <p14:creationId xmlns:p14="http://schemas.microsoft.com/office/powerpoint/2010/main" val="5741046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Evaluating the adequacy of disclosures about going</a:t>
            </a:r>
            <a:br>
              <a:rPr lang="en-AU" b="1" dirty="0"/>
            </a:br>
            <a:r>
              <a:rPr lang="en-AU" b="1" dirty="0"/>
              <a:t>concern</a:t>
            </a:r>
            <a:endParaRPr lang="en-AU" dirty="0"/>
          </a:p>
        </p:txBody>
      </p:sp>
      <p:sp>
        <p:nvSpPr>
          <p:cNvPr id="3" name="Content Placeholder 2"/>
          <p:cNvSpPr>
            <a:spLocks noGrp="1"/>
          </p:cNvSpPr>
          <p:nvPr>
            <p:ph idx="1"/>
          </p:nvPr>
        </p:nvSpPr>
        <p:spPr/>
        <p:txBody>
          <a:bodyPr>
            <a:normAutofit fontScale="92500" lnSpcReduction="20000"/>
          </a:bodyPr>
          <a:lstStyle/>
          <a:p>
            <a:r>
              <a:rPr lang="en-AU" b="1" dirty="0"/>
              <a:t>Disclosures in the financial </a:t>
            </a:r>
            <a:r>
              <a:rPr lang="en-AU" b="1" dirty="0" smtClean="0"/>
              <a:t>report</a:t>
            </a:r>
          </a:p>
          <a:p>
            <a:r>
              <a:rPr lang="en-AU" dirty="0"/>
              <a:t>are readily </a:t>
            </a:r>
            <a:r>
              <a:rPr lang="en-AU" dirty="0" smtClean="0"/>
              <a:t>understandable by the users AASB 101 para 23</a:t>
            </a:r>
          </a:p>
          <a:p>
            <a:r>
              <a:rPr lang="en-AU" dirty="0"/>
              <a:t>In particular disclosures relating to:</a:t>
            </a:r>
          </a:p>
          <a:p>
            <a:r>
              <a:rPr lang="en-AU" dirty="0" smtClean="0"/>
              <a:t>the </a:t>
            </a:r>
            <a:r>
              <a:rPr lang="en-AU" dirty="0"/>
              <a:t>principal conditions which caused the auditor to</a:t>
            </a:r>
          </a:p>
          <a:p>
            <a:r>
              <a:rPr lang="en-AU" dirty="0"/>
              <a:t>question the going concern assumption including as</a:t>
            </a:r>
          </a:p>
          <a:p>
            <a:r>
              <a:rPr lang="en-AU" dirty="0"/>
              <a:t>appropriate, the directors’ evaluation of their significance</a:t>
            </a:r>
          </a:p>
          <a:p>
            <a:r>
              <a:rPr lang="en-AU" dirty="0"/>
              <a:t>and possible effects</a:t>
            </a:r>
          </a:p>
          <a:p>
            <a:r>
              <a:rPr lang="en-AU" dirty="0" smtClean="0"/>
              <a:t>the </a:t>
            </a:r>
            <a:r>
              <a:rPr lang="en-AU" dirty="0"/>
              <a:t>directors’ plans and other mitigating factors including</a:t>
            </a:r>
          </a:p>
          <a:p>
            <a:r>
              <a:rPr lang="en-AU" dirty="0"/>
              <a:t>as appropriate relevant prospective </a:t>
            </a:r>
            <a:r>
              <a:rPr lang="en-AU" dirty="0" smtClean="0"/>
              <a:t>financial Information </a:t>
            </a:r>
          </a:p>
          <a:p>
            <a:r>
              <a:rPr lang="en-AU" dirty="0" smtClean="0"/>
              <a:t>ASA </a:t>
            </a:r>
            <a:r>
              <a:rPr lang="en-AU" dirty="0"/>
              <a:t>570, paragraph 36.</a:t>
            </a:r>
          </a:p>
        </p:txBody>
      </p:sp>
    </p:spTree>
    <p:extLst>
      <p:ext uri="{BB962C8B-B14F-4D97-AF65-F5344CB8AC3E}">
        <p14:creationId xmlns:p14="http://schemas.microsoft.com/office/powerpoint/2010/main" val="33734104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Evaluating the adequacy of disclosures about going</a:t>
            </a:r>
            <a:br>
              <a:rPr lang="en-AU" b="1" dirty="0"/>
            </a:br>
            <a:r>
              <a:rPr lang="en-AU" b="1" dirty="0"/>
              <a:t>concern</a:t>
            </a:r>
            <a:endParaRPr lang="en-AU" dirty="0"/>
          </a:p>
        </p:txBody>
      </p:sp>
      <p:sp>
        <p:nvSpPr>
          <p:cNvPr id="3" name="Content Placeholder 2"/>
          <p:cNvSpPr>
            <a:spLocks noGrp="1"/>
          </p:cNvSpPr>
          <p:nvPr>
            <p:ph idx="1"/>
          </p:nvPr>
        </p:nvSpPr>
        <p:spPr/>
        <p:txBody>
          <a:bodyPr/>
          <a:lstStyle/>
          <a:p>
            <a:r>
              <a:rPr lang="en-AU" b="1" dirty="0"/>
              <a:t>Disclosures in the </a:t>
            </a:r>
            <a:r>
              <a:rPr lang="en-AU" b="1" i="1" dirty="0"/>
              <a:t>Directors’ </a:t>
            </a:r>
            <a:r>
              <a:rPr lang="en-AU" b="1" i="1" dirty="0" smtClean="0"/>
              <a:t>Report</a:t>
            </a:r>
          </a:p>
          <a:p>
            <a:r>
              <a:rPr lang="en-AU" dirty="0"/>
              <a:t>may include the directors’ assessment of</a:t>
            </a:r>
          </a:p>
          <a:p>
            <a:r>
              <a:rPr lang="en-AU" dirty="0"/>
              <a:t>the company’s ability to continue as a going </a:t>
            </a:r>
            <a:r>
              <a:rPr lang="en-AU" dirty="0" smtClean="0"/>
              <a:t>concern</a:t>
            </a:r>
          </a:p>
          <a:p>
            <a:r>
              <a:rPr lang="en-AU" dirty="0" smtClean="0"/>
              <a:t>The auditor to </a:t>
            </a:r>
            <a:r>
              <a:rPr lang="en-AU" dirty="0"/>
              <a:t>determine whether there is any</a:t>
            </a:r>
          </a:p>
          <a:p>
            <a:r>
              <a:rPr lang="en-AU" dirty="0"/>
              <a:t>inconsistency between such a report and the audited financial</a:t>
            </a:r>
          </a:p>
          <a:p>
            <a:r>
              <a:rPr lang="en-AU" dirty="0"/>
              <a:t>report.</a:t>
            </a:r>
          </a:p>
        </p:txBody>
      </p:sp>
    </p:spTree>
    <p:extLst>
      <p:ext uri="{BB962C8B-B14F-4D97-AF65-F5344CB8AC3E}">
        <p14:creationId xmlns:p14="http://schemas.microsoft.com/office/powerpoint/2010/main" val="947372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New format of audit report – </a:t>
            </a:r>
            <a:br>
              <a:rPr lang="en-AU" b="1" dirty="0" smtClean="0"/>
            </a:br>
            <a:r>
              <a:rPr lang="en-AU" b="1" dirty="0" smtClean="0"/>
              <a:t>Auditor responsibility</a:t>
            </a:r>
            <a:endParaRPr lang="en-AU" b="1" dirty="0"/>
          </a:p>
        </p:txBody>
      </p:sp>
      <p:sp>
        <p:nvSpPr>
          <p:cNvPr id="3" name="Content Placeholder 2"/>
          <p:cNvSpPr>
            <a:spLocks noGrp="1"/>
          </p:cNvSpPr>
          <p:nvPr>
            <p:ph idx="1"/>
          </p:nvPr>
        </p:nvSpPr>
        <p:spPr/>
        <p:txBody>
          <a:bodyPr>
            <a:normAutofit fontScale="92500" lnSpcReduction="10000"/>
          </a:bodyPr>
          <a:lstStyle/>
          <a:p>
            <a:r>
              <a:rPr lang="en-AU" dirty="0"/>
              <a:t>Conclude on the appropriateness of responsible entities’ use of the going concern basis of accounting and, </a:t>
            </a:r>
            <a:endParaRPr lang="en-AU" dirty="0" smtClean="0"/>
          </a:p>
          <a:p>
            <a:r>
              <a:rPr lang="en-AU" dirty="0" smtClean="0"/>
              <a:t>based </a:t>
            </a:r>
            <a:r>
              <a:rPr lang="en-AU" dirty="0"/>
              <a:t>on the audit evidence obtained, whether a </a:t>
            </a:r>
            <a:r>
              <a:rPr lang="en-AU" b="1" dirty="0"/>
              <a:t>material uncertainty </a:t>
            </a:r>
            <a:r>
              <a:rPr lang="en-AU" dirty="0"/>
              <a:t>exists related to events or conditions that </a:t>
            </a:r>
            <a:r>
              <a:rPr lang="en-AU" b="1" dirty="0"/>
              <a:t>may cast significant doubt </a:t>
            </a:r>
            <a:r>
              <a:rPr lang="en-AU" dirty="0"/>
              <a:t>on the </a:t>
            </a:r>
            <a:r>
              <a:rPr lang="en-AU" dirty="0" smtClean="0"/>
              <a:t>entity’s </a:t>
            </a:r>
            <a:r>
              <a:rPr lang="en-AU" dirty="0"/>
              <a:t>ability to continue as a going concern. </a:t>
            </a:r>
            <a:endParaRPr lang="en-AU" dirty="0" smtClean="0"/>
          </a:p>
          <a:p>
            <a:r>
              <a:rPr lang="en-AU" dirty="0" smtClean="0"/>
              <a:t>If </a:t>
            </a:r>
            <a:r>
              <a:rPr lang="en-AU" dirty="0"/>
              <a:t>we conclude that a material uncertainty exists, we are required to </a:t>
            </a:r>
            <a:r>
              <a:rPr lang="en-AU" b="1" dirty="0"/>
              <a:t>draw attention in our auditor’s report to the related disclosures </a:t>
            </a:r>
            <a:r>
              <a:rPr lang="en-AU" dirty="0"/>
              <a:t>in the financial report or, if such disclosures are inadequate, to modify our opinion. </a:t>
            </a:r>
            <a:endParaRPr lang="en-AU" dirty="0" smtClean="0"/>
          </a:p>
          <a:p>
            <a:r>
              <a:rPr lang="en-AU" dirty="0" smtClean="0"/>
              <a:t>Our </a:t>
            </a:r>
            <a:r>
              <a:rPr lang="en-AU" dirty="0"/>
              <a:t>conclusions are based on the audit evidence obtained </a:t>
            </a:r>
            <a:r>
              <a:rPr lang="en-AU" b="1" dirty="0"/>
              <a:t>up to the date </a:t>
            </a:r>
            <a:r>
              <a:rPr lang="en-AU" dirty="0"/>
              <a:t>o</a:t>
            </a:r>
            <a:r>
              <a:rPr lang="en-AU" b="1" dirty="0"/>
              <a:t>f our auditor’s report</a:t>
            </a:r>
            <a:r>
              <a:rPr lang="en-AU" dirty="0"/>
              <a:t>. However, future events or conditions may cause the registered entity to cease to continue as a going concern.</a:t>
            </a:r>
          </a:p>
          <a:p>
            <a:endParaRPr lang="en-AU" dirty="0"/>
          </a:p>
        </p:txBody>
      </p:sp>
    </p:spTree>
    <p:extLst>
      <p:ext uri="{BB962C8B-B14F-4D97-AF65-F5344CB8AC3E}">
        <p14:creationId xmlns:p14="http://schemas.microsoft.com/office/powerpoint/2010/main" val="322398109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a:t>Unqualified opinion, with an emphasis of matter paragraph</a:t>
            </a:r>
            <a:endParaRPr lang="en-AU" dirty="0"/>
          </a:p>
        </p:txBody>
      </p:sp>
      <p:sp>
        <p:nvSpPr>
          <p:cNvPr id="3" name="Content Placeholder 2"/>
          <p:cNvSpPr>
            <a:spLocks noGrp="1"/>
          </p:cNvSpPr>
          <p:nvPr>
            <p:ph idx="1"/>
          </p:nvPr>
        </p:nvSpPr>
        <p:spPr/>
        <p:txBody>
          <a:bodyPr/>
          <a:lstStyle/>
          <a:p>
            <a:r>
              <a:rPr lang="en-AU" dirty="0"/>
              <a:t>material uncertainty exists</a:t>
            </a:r>
          </a:p>
          <a:p>
            <a:r>
              <a:rPr lang="en-AU" dirty="0"/>
              <a:t>that leads to significant doubt about the ability of the</a:t>
            </a:r>
          </a:p>
          <a:p>
            <a:r>
              <a:rPr lang="en-AU" dirty="0"/>
              <a:t>company to continue as a going concern </a:t>
            </a:r>
            <a:r>
              <a:rPr lang="en-AU" i="1" dirty="0"/>
              <a:t>and </a:t>
            </a:r>
            <a:r>
              <a:rPr lang="en-AU" dirty="0"/>
              <a:t>the</a:t>
            </a:r>
          </a:p>
          <a:p>
            <a:r>
              <a:rPr lang="en-AU" dirty="0"/>
              <a:t>uncertainty has been adequately disclosed in the financial</a:t>
            </a:r>
          </a:p>
          <a:p>
            <a:r>
              <a:rPr lang="en-AU" dirty="0"/>
              <a:t>report</a:t>
            </a:r>
          </a:p>
        </p:txBody>
      </p:sp>
    </p:spTree>
    <p:extLst>
      <p:ext uri="{BB962C8B-B14F-4D97-AF65-F5344CB8AC3E}">
        <p14:creationId xmlns:p14="http://schemas.microsoft.com/office/powerpoint/2010/main" val="263905391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Qualified opinion</a:t>
            </a:r>
            <a:endParaRPr lang="en-AU" dirty="0"/>
          </a:p>
        </p:txBody>
      </p:sp>
      <p:sp>
        <p:nvSpPr>
          <p:cNvPr id="3" name="Content Placeholder 2"/>
          <p:cNvSpPr>
            <a:spLocks noGrp="1"/>
          </p:cNvSpPr>
          <p:nvPr>
            <p:ph idx="1"/>
          </p:nvPr>
        </p:nvSpPr>
        <p:spPr/>
        <p:txBody>
          <a:bodyPr>
            <a:normAutofit lnSpcReduction="10000"/>
          </a:bodyPr>
          <a:lstStyle/>
          <a:p>
            <a:r>
              <a:rPr lang="en-AU" dirty="0"/>
              <a:t>The auditor expresses a </a:t>
            </a:r>
            <a:r>
              <a:rPr lang="en-AU" i="1" dirty="0"/>
              <a:t>qualified opinion </a:t>
            </a:r>
            <a:r>
              <a:rPr lang="en-AU" dirty="0"/>
              <a:t>when in the</a:t>
            </a:r>
          </a:p>
          <a:p>
            <a:r>
              <a:rPr lang="en-AU" dirty="0"/>
              <a:t>auditor’s professional judgment the effects of inadequate</a:t>
            </a:r>
          </a:p>
          <a:p>
            <a:r>
              <a:rPr lang="en-AU" dirty="0"/>
              <a:t>disclosures on the financial report of uncertainties that</a:t>
            </a:r>
          </a:p>
          <a:p>
            <a:r>
              <a:rPr lang="en-AU" dirty="0"/>
              <a:t>lead to a significant doubt about the company’s ability to</a:t>
            </a:r>
          </a:p>
          <a:p>
            <a:r>
              <a:rPr lang="en-AU" dirty="0"/>
              <a:t>continue as a going </a:t>
            </a:r>
            <a:r>
              <a:rPr lang="en-AU" dirty="0" smtClean="0"/>
              <a:t>concern</a:t>
            </a:r>
          </a:p>
          <a:p>
            <a:r>
              <a:rPr lang="en-AU" dirty="0" smtClean="0"/>
              <a:t>But</a:t>
            </a:r>
          </a:p>
          <a:p>
            <a:r>
              <a:rPr lang="en-AU" dirty="0"/>
              <a:t>are not so material and</a:t>
            </a:r>
          </a:p>
          <a:p>
            <a:r>
              <a:rPr lang="en-AU" dirty="0"/>
              <a:t>pervasive to the financial report as to require an adverse</a:t>
            </a:r>
          </a:p>
          <a:p>
            <a:r>
              <a:rPr lang="en-AU" dirty="0"/>
              <a:t>opinion or a disclaimer of opinion.</a:t>
            </a:r>
          </a:p>
        </p:txBody>
      </p:sp>
    </p:spTree>
    <p:extLst>
      <p:ext uri="{BB962C8B-B14F-4D97-AF65-F5344CB8AC3E}">
        <p14:creationId xmlns:p14="http://schemas.microsoft.com/office/powerpoint/2010/main" val="4007565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Adverse Opinion</a:t>
            </a:r>
            <a:endParaRPr lang="en-AU" dirty="0"/>
          </a:p>
        </p:txBody>
      </p:sp>
      <p:sp>
        <p:nvSpPr>
          <p:cNvPr id="3" name="Content Placeholder 2"/>
          <p:cNvSpPr>
            <a:spLocks noGrp="1"/>
          </p:cNvSpPr>
          <p:nvPr>
            <p:ph idx="1"/>
          </p:nvPr>
        </p:nvSpPr>
        <p:spPr/>
        <p:txBody>
          <a:bodyPr>
            <a:normAutofit/>
          </a:bodyPr>
          <a:lstStyle/>
          <a:p>
            <a:r>
              <a:rPr lang="en-AU" dirty="0"/>
              <a:t>The auditor expresses an </a:t>
            </a:r>
            <a:r>
              <a:rPr lang="en-AU" i="1" dirty="0"/>
              <a:t>adverse opinion </a:t>
            </a:r>
            <a:r>
              <a:rPr lang="en-AU" dirty="0"/>
              <a:t>when in </a:t>
            </a:r>
            <a:r>
              <a:rPr lang="en-AU" dirty="0" smtClean="0"/>
              <a:t>the auditor’s </a:t>
            </a:r>
            <a:r>
              <a:rPr lang="en-AU" dirty="0"/>
              <a:t>professional judgment:</a:t>
            </a:r>
          </a:p>
          <a:p>
            <a:r>
              <a:rPr lang="en-AU" dirty="0" smtClean="0"/>
              <a:t>the </a:t>
            </a:r>
            <a:r>
              <a:rPr lang="en-AU" dirty="0"/>
              <a:t>effects of inadequate disclosures on the </a:t>
            </a:r>
            <a:r>
              <a:rPr lang="en-AU" dirty="0" smtClean="0"/>
              <a:t>financial report are </a:t>
            </a:r>
            <a:r>
              <a:rPr lang="en-AU" dirty="0"/>
              <a:t>so </a:t>
            </a:r>
            <a:r>
              <a:rPr lang="en-AU" b="1" dirty="0"/>
              <a:t>material</a:t>
            </a:r>
            <a:r>
              <a:rPr lang="en-AU" dirty="0"/>
              <a:t> and</a:t>
            </a:r>
          </a:p>
          <a:p>
            <a:r>
              <a:rPr lang="en-AU" b="1" dirty="0"/>
              <a:t>pervasive</a:t>
            </a:r>
            <a:r>
              <a:rPr lang="en-AU" dirty="0"/>
              <a:t> that a qualified opinion is not sufficient </a:t>
            </a:r>
            <a:r>
              <a:rPr lang="en-AU" dirty="0" smtClean="0"/>
              <a:t>to disclose </a:t>
            </a:r>
            <a:r>
              <a:rPr lang="en-AU" dirty="0"/>
              <a:t>the incomplete or misleading nature of </a:t>
            </a:r>
            <a:r>
              <a:rPr lang="en-AU" dirty="0" smtClean="0"/>
              <a:t>the financial </a:t>
            </a:r>
            <a:r>
              <a:rPr lang="en-AU" dirty="0"/>
              <a:t>report resulting from such </a:t>
            </a:r>
            <a:r>
              <a:rPr lang="en-AU" dirty="0" smtClean="0"/>
              <a:t>inadequate disclosures </a:t>
            </a:r>
            <a:r>
              <a:rPr lang="en-AU" i="1" dirty="0"/>
              <a:t>or</a:t>
            </a:r>
          </a:p>
          <a:p>
            <a:r>
              <a:rPr lang="en-AU" dirty="0" smtClean="0"/>
              <a:t>the </a:t>
            </a:r>
            <a:r>
              <a:rPr lang="en-AU" dirty="0"/>
              <a:t>company cannot continue as a going </a:t>
            </a:r>
            <a:r>
              <a:rPr lang="en-AU" dirty="0" smtClean="0"/>
              <a:t>concern despite </a:t>
            </a:r>
            <a:r>
              <a:rPr lang="en-AU" dirty="0"/>
              <a:t>the financial report having been prepared </a:t>
            </a:r>
            <a:r>
              <a:rPr lang="en-AU" dirty="0" smtClean="0"/>
              <a:t>on that </a:t>
            </a:r>
            <a:r>
              <a:rPr lang="en-AU" dirty="0"/>
              <a:t>basis</a:t>
            </a:r>
            <a:r>
              <a:rPr lang="en-AU" dirty="0" smtClean="0"/>
              <a:t>.</a:t>
            </a:r>
            <a:endParaRPr lang="en-AU" dirty="0"/>
          </a:p>
        </p:txBody>
      </p:sp>
    </p:spTree>
    <p:extLst>
      <p:ext uri="{BB962C8B-B14F-4D97-AF65-F5344CB8AC3E}">
        <p14:creationId xmlns:p14="http://schemas.microsoft.com/office/powerpoint/2010/main" val="2407430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Disclaimer of opinion</a:t>
            </a:r>
            <a:endParaRPr lang="en-AU" dirty="0"/>
          </a:p>
        </p:txBody>
      </p:sp>
      <p:sp>
        <p:nvSpPr>
          <p:cNvPr id="3" name="Content Placeholder 2"/>
          <p:cNvSpPr>
            <a:spLocks noGrp="1"/>
          </p:cNvSpPr>
          <p:nvPr>
            <p:ph idx="1"/>
          </p:nvPr>
        </p:nvSpPr>
        <p:spPr/>
        <p:txBody>
          <a:bodyPr>
            <a:normAutofit/>
          </a:bodyPr>
          <a:lstStyle/>
          <a:p>
            <a:r>
              <a:rPr lang="en-AU" dirty="0"/>
              <a:t>The auditor expresses a </a:t>
            </a:r>
            <a:r>
              <a:rPr lang="en-AU" i="1" dirty="0"/>
              <a:t>disclaimer of opinion </a:t>
            </a:r>
            <a:r>
              <a:rPr lang="en-AU" dirty="0"/>
              <a:t>when in the </a:t>
            </a:r>
            <a:r>
              <a:rPr lang="en-AU" dirty="0" smtClean="0"/>
              <a:t>auditor’s professional </a:t>
            </a:r>
            <a:r>
              <a:rPr lang="en-AU" dirty="0"/>
              <a:t>judgment:</a:t>
            </a:r>
          </a:p>
          <a:p>
            <a:r>
              <a:rPr lang="en-AU" dirty="0" smtClean="0"/>
              <a:t>there </a:t>
            </a:r>
            <a:r>
              <a:rPr lang="en-AU" dirty="0"/>
              <a:t>is a limitation on the scope of the audit (</a:t>
            </a:r>
            <a:r>
              <a:rPr lang="en-AU" dirty="0" smtClean="0"/>
              <a:t>for example</a:t>
            </a:r>
            <a:r>
              <a:rPr lang="en-AU" dirty="0"/>
              <a:t>, the directors refuse to make or extend </a:t>
            </a:r>
            <a:r>
              <a:rPr lang="en-AU" dirty="0" smtClean="0"/>
              <a:t>their going </a:t>
            </a:r>
            <a:r>
              <a:rPr lang="en-AU" dirty="0"/>
              <a:t>concern assessment) and </a:t>
            </a:r>
            <a:endParaRPr lang="en-AU" dirty="0" smtClean="0"/>
          </a:p>
          <a:p>
            <a:r>
              <a:rPr lang="en-AU" dirty="0" smtClean="0"/>
              <a:t>the </a:t>
            </a:r>
            <a:r>
              <a:rPr lang="en-AU" dirty="0"/>
              <a:t>effect of </a:t>
            </a:r>
            <a:r>
              <a:rPr lang="en-AU" dirty="0" smtClean="0"/>
              <a:t>such limitation </a:t>
            </a:r>
            <a:r>
              <a:rPr lang="en-AU" dirty="0"/>
              <a:t>is so material and pervasive to the </a:t>
            </a:r>
            <a:r>
              <a:rPr lang="en-AU" dirty="0" smtClean="0"/>
              <a:t>financial report </a:t>
            </a:r>
            <a:r>
              <a:rPr lang="en-AU" dirty="0"/>
              <a:t>that the auditor has been unable to </a:t>
            </a:r>
            <a:r>
              <a:rPr lang="en-AU" dirty="0" smtClean="0"/>
              <a:t>obtain sufficient </a:t>
            </a:r>
            <a:r>
              <a:rPr lang="en-AU" dirty="0"/>
              <a:t>appropriate audit evidence to complete </a:t>
            </a:r>
            <a:r>
              <a:rPr lang="en-AU" dirty="0" smtClean="0"/>
              <a:t>the audit </a:t>
            </a:r>
            <a:r>
              <a:rPr lang="en-AU" dirty="0"/>
              <a:t>and subsequently to express an audit opinion on </a:t>
            </a:r>
            <a:r>
              <a:rPr lang="en-AU" dirty="0" smtClean="0"/>
              <a:t>the financial </a:t>
            </a:r>
            <a:r>
              <a:rPr lang="en-AU" dirty="0"/>
              <a:t>report</a:t>
            </a:r>
          </a:p>
        </p:txBody>
      </p:sp>
    </p:spTree>
    <p:extLst>
      <p:ext uri="{BB962C8B-B14F-4D97-AF65-F5344CB8AC3E}">
        <p14:creationId xmlns:p14="http://schemas.microsoft.com/office/powerpoint/2010/main" val="315424066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Reporting to ASIC</a:t>
            </a:r>
            <a:endParaRPr lang="en-AU" dirty="0"/>
          </a:p>
        </p:txBody>
      </p:sp>
      <p:sp>
        <p:nvSpPr>
          <p:cNvPr id="3" name="Content Placeholder 2"/>
          <p:cNvSpPr>
            <a:spLocks noGrp="1"/>
          </p:cNvSpPr>
          <p:nvPr>
            <p:ph idx="1"/>
          </p:nvPr>
        </p:nvSpPr>
        <p:spPr/>
        <p:txBody>
          <a:bodyPr/>
          <a:lstStyle/>
          <a:p>
            <a:r>
              <a:rPr lang="en-AU" dirty="0"/>
              <a:t>to be made </a:t>
            </a:r>
            <a:r>
              <a:rPr lang="en-AU" dirty="0" smtClean="0"/>
              <a:t>as soon </a:t>
            </a:r>
            <a:r>
              <a:rPr lang="en-AU" dirty="0"/>
              <a:t>as practicable or within 28 days of the auditor </a:t>
            </a:r>
            <a:r>
              <a:rPr lang="en-AU" dirty="0" smtClean="0"/>
              <a:t>becoming </a:t>
            </a:r>
            <a:r>
              <a:rPr lang="en-AU" dirty="0"/>
              <a:t>aware of the circumstances. This would include if the auditor </a:t>
            </a:r>
            <a:r>
              <a:rPr lang="en-AU" dirty="0" smtClean="0"/>
              <a:t>has reasonable </a:t>
            </a:r>
            <a:r>
              <a:rPr lang="en-AU" dirty="0"/>
              <a:t>grounds to believe that the directors have made </a:t>
            </a:r>
            <a:r>
              <a:rPr lang="en-AU" dirty="0" smtClean="0"/>
              <a:t>a false </a:t>
            </a:r>
            <a:r>
              <a:rPr lang="en-AU" dirty="0"/>
              <a:t>statement of solvency or are allowing a company to </a:t>
            </a:r>
            <a:r>
              <a:rPr lang="en-AU" dirty="0" smtClean="0"/>
              <a:t>trade while insolvent </a:t>
            </a:r>
          </a:p>
          <a:p>
            <a:r>
              <a:rPr lang="en-AU" dirty="0"/>
              <a:t>on “reasonable grounds to suspect” </a:t>
            </a:r>
            <a:r>
              <a:rPr lang="en-AU"/>
              <a:t>only—proof </a:t>
            </a:r>
            <a:r>
              <a:rPr lang="en-AU" smtClean="0"/>
              <a:t>is not </a:t>
            </a:r>
            <a:r>
              <a:rPr lang="en-AU" dirty="0"/>
              <a:t>required.</a:t>
            </a:r>
          </a:p>
        </p:txBody>
      </p:sp>
    </p:spTree>
    <p:extLst>
      <p:ext uri="{BB962C8B-B14F-4D97-AF65-F5344CB8AC3E}">
        <p14:creationId xmlns:p14="http://schemas.microsoft.com/office/powerpoint/2010/main" val="2423465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Is this a new requirement for auditors?</a:t>
            </a:r>
            <a:endParaRPr lang="en-AU" b="1" dirty="0"/>
          </a:p>
        </p:txBody>
      </p:sp>
      <p:sp>
        <p:nvSpPr>
          <p:cNvPr id="3" name="Content Placeholder 2"/>
          <p:cNvSpPr>
            <a:spLocks noGrp="1"/>
          </p:cNvSpPr>
          <p:nvPr>
            <p:ph idx="1"/>
          </p:nvPr>
        </p:nvSpPr>
        <p:spPr/>
        <p:txBody>
          <a:bodyPr>
            <a:normAutofit lnSpcReduction="10000"/>
          </a:bodyPr>
          <a:lstStyle/>
          <a:p>
            <a:r>
              <a:rPr lang="en-AU" dirty="0" smtClean="0"/>
              <a:t>NO - AUS 570 HAS ALWAYS REQUIRED THE AUDITOR TO DO THIS</a:t>
            </a:r>
            <a:endParaRPr lang="en-AU" dirty="0"/>
          </a:p>
          <a:p>
            <a:r>
              <a:rPr lang="en-AU" dirty="0" smtClean="0"/>
              <a:t>What is different is that these requirements were included in the auditors report only by reference to the statements that:</a:t>
            </a:r>
          </a:p>
          <a:p>
            <a:pPr lvl="1"/>
            <a:r>
              <a:rPr lang="en-AU" dirty="0" smtClean="0"/>
              <a:t>“</a:t>
            </a:r>
            <a:r>
              <a:rPr lang="en-AU" dirty="0"/>
              <a:t>We </a:t>
            </a:r>
            <a:r>
              <a:rPr lang="en-AU" dirty="0" smtClean="0"/>
              <a:t>have conducted </a:t>
            </a:r>
            <a:r>
              <a:rPr lang="en-AU" dirty="0"/>
              <a:t>our audit in accordance with Australian Auditing Standards</a:t>
            </a:r>
            <a:r>
              <a:rPr lang="en-AU" dirty="0" smtClean="0"/>
              <a:t>.”</a:t>
            </a:r>
          </a:p>
          <a:p>
            <a:pPr lvl="1"/>
            <a:r>
              <a:rPr lang="en-AU" dirty="0" smtClean="0"/>
              <a:t>“An audit also includes evaluating the appropriateness of accounting policies used and the reasonableness of accounting estimates made by the officers, as well as evaluating the overall presentation of the financial report.”</a:t>
            </a:r>
          </a:p>
          <a:p>
            <a:r>
              <a:rPr lang="en-AU" dirty="0" smtClean="0"/>
              <a:t>The result is that the client and the readers of the financial statements  may expect </a:t>
            </a:r>
            <a:r>
              <a:rPr lang="en-AU" b="1" dirty="0" smtClean="0"/>
              <a:t>more explicit communication </a:t>
            </a:r>
            <a:r>
              <a:rPr lang="en-AU" dirty="0" smtClean="0"/>
              <a:t>on Going Concern Issues.</a:t>
            </a:r>
            <a:endParaRPr lang="en-AU" dirty="0"/>
          </a:p>
        </p:txBody>
      </p:sp>
    </p:spTree>
    <p:extLst>
      <p:ext uri="{BB962C8B-B14F-4D97-AF65-F5344CB8AC3E}">
        <p14:creationId xmlns:p14="http://schemas.microsoft.com/office/powerpoint/2010/main" val="17160904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smtClean="0"/>
              <a:t>Going concern assumption—what it means</a:t>
            </a:r>
            <a:endParaRPr lang="en-AU" b="1" dirty="0"/>
          </a:p>
        </p:txBody>
      </p:sp>
      <p:sp>
        <p:nvSpPr>
          <p:cNvPr id="3" name="Content Placeholder 2"/>
          <p:cNvSpPr>
            <a:spLocks noGrp="1"/>
          </p:cNvSpPr>
          <p:nvPr>
            <p:ph idx="1"/>
          </p:nvPr>
        </p:nvSpPr>
        <p:spPr>
          <a:xfrm>
            <a:off x="838200" y="1825625"/>
            <a:ext cx="10515600" cy="4680234"/>
          </a:xfrm>
        </p:spPr>
        <p:txBody>
          <a:bodyPr>
            <a:normAutofit/>
          </a:bodyPr>
          <a:lstStyle/>
          <a:p>
            <a:r>
              <a:rPr lang="en-AU" dirty="0"/>
              <a:t>A company (whether for-profit or not-for-profit) is a </a:t>
            </a:r>
            <a:r>
              <a:rPr lang="en-AU" dirty="0" smtClean="0"/>
              <a:t>going concern </a:t>
            </a:r>
            <a:r>
              <a:rPr lang="en-AU" dirty="0"/>
              <a:t>when it is considered to be able </a:t>
            </a:r>
            <a:endParaRPr lang="en-AU" dirty="0" smtClean="0"/>
          </a:p>
          <a:p>
            <a:pPr lvl="1"/>
            <a:r>
              <a:rPr lang="en-AU" dirty="0" smtClean="0"/>
              <a:t>to </a:t>
            </a:r>
            <a:r>
              <a:rPr lang="en-AU" dirty="0"/>
              <a:t>pay its debts </a:t>
            </a:r>
            <a:r>
              <a:rPr lang="en-AU" b="1" dirty="0"/>
              <a:t>as </a:t>
            </a:r>
            <a:r>
              <a:rPr lang="en-AU" b="1" dirty="0" smtClean="0"/>
              <a:t>and when </a:t>
            </a:r>
            <a:r>
              <a:rPr lang="en-AU" dirty="0"/>
              <a:t>they are due, and </a:t>
            </a:r>
            <a:endParaRPr lang="en-AU" dirty="0" smtClean="0"/>
          </a:p>
          <a:p>
            <a:pPr lvl="1"/>
            <a:r>
              <a:rPr lang="en-AU" b="1" dirty="0" smtClean="0"/>
              <a:t>continue </a:t>
            </a:r>
            <a:r>
              <a:rPr lang="en-AU" b="1" dirty="0"/>
              <a:t>in operation </a:t>
            </a:r>
            <a:r>
              <a:rPr lang="en-AU" dirty="0"/>
              <a:t>without </a:t>
            </a:r>
            <a:r>
              <a:rPr lang="en-AU" b="1" dirty="0" smtClean="0"/>
              <a:t>any intention </a:t>
            </a:r>
            <a:r>
              <a:rPr lang="en-AU" b="1" dirty="0"/>
              <a:t>or necessity to liquidate </a:t>
            </a:r>
            <a:r>
              <a:rPr lang="en-AU" dirty="0"/>
              <a:t>or otherwise wind up </a:t>
            </a:r>
            <a:r>
              <a:rPr lang="en-AU" dirty="0" smtClean="0"/>
              <a:t>its operations </a:t>
            </a:r>
            <a:r>
              <a:rPr lang="en-AU" dirty="0"/>
              <a:t>for at least the </a:t>
            </a:r>
            <a:r>
              <a:rPr lang="en-AU" b="1" dirty="0"/>
              <a:t>next 12 months </a:t>
            </a:r>
            <a:r>
              <a:rPr lang="en-AU" dirty="0"/>
              <a:t>from the end of </a:t>
            </a:r>
            <a:r>
              <a:rPr lang="en-AU" dirty="0" smtClean="0"/>
              <a:t>the reporting </a:t>
            </a:r>
            <a:r>
              <a:rPr lang="en-AU" dirty="0"/>
              <a:t>period (that is, financial year end</a:t>
            </a:r>
            <a:r>
              <a:rPr lang="en-AU" dirty="0" smtClean="0"/>
              <a:t>).</a:t>
            </a:r>
          </a:p>
          <a:p>
            <a:r>
              <a:rPr lang="en-AU" dirty="0"/>
              <a:t>In contrast auditors are required by Australian </a:t>
            </a:r>
            <a:r>
              <a:rPr lang="en-AU" dirty="0" smtClean="0"/>
              <a:t>Auditing Standards </a:t>
            </a:r>
            <a:r>
              <a:rPr lang="en-AU" dirty="0"/>
              <a:t>to evaluate the directors’ assessment of a </a:t>
            </a:r>
            <a:r>
              <a:rPr lang="en-AU" dirty="0" smtClean="0"/>
              <a:t>company’s ability </a:t>
            </a:r>
            <a:r>
              <a:rPr lang="en-AU" dirty="0"/>
              <a:t>to continue as a going concern for a period </a:t>
            </a:r>
            <a:r>
              <a:rPr lang="en-AU" dirty="0" smtClean="0"/>
              <a:t>of approximately </a:t>
            </a:r>
            <a:r>
              <a:rPr lang="en-AU" b="1" dirty="0"/>
              <a:t>12 months from the date of the auditor’s </a:t>
            </a:r>
            <a:r>
              <a:rPr lang="en-AU" b="1" dirty="0" smtClean="0"/>
              <a:t>most recent </a:t>
            </a:r>
            <a:r>
              <a:rPr lang="en-AU" b="1" dirty="0"/>
              <a:t>report </a:t>
            </a:r>
            <a:r>
              <a:rPr lang="en-AU" dirty="0"/>
              <a:t>to the expected date of the auditor’s report for </a:t>
            </a:r>
            <a:r>
              <a:rPr lang="en-AU" dirty="0" smtClean="0"/>
              <a:t>the next </a:t>
            </a:r>
            <a:r>
              <a:rPr lang="en-AU" dirty="0"/>
              <a:t>reporting </a:t>
            </a:r>
            <a:r>
              <a:rPr lang="en-AU" dirty="0" smtClean="0"/>
              <a:t>period (ASA 570, paragraph 7)</a:t>
            </a:r>
            <a:endParaRPr lang="en-AU" dirty="0"/>
          </a:p>
        </p:txBody>
      </p:sp>
    </p:spTree>
    <p:extLst>
      <p:ext uri="{BB962C8B-B14F-4D97-AF65-F5344CB8AC3E}">
        <p14:creationId xmlns:p14="http://schemas.microsoft.com/office/powerpoint/2010/main" val="23700540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a:t>Overview of requirements for going concern assessment </a:t>
            </a:r>
            <a:r>
              <a:rPr lang="en-AU" b="1" dirty="0" smtClean="0"/>
              <a:t>by directors</a:t>
            </a:r>
            <a:endParaRPr lang="en-AU" dirty="0"/>
          </a:p>
        </p:txBody>
      </p:sp>
      <p:sp>
        <p:nvSpPr>
          <p:cNvPr id="3" name="Content Placeholder 2"/>
          <p:cNvSpPr>
            <a:spLocks noGrp="1"/>
          </p:cNvSpPr>
          <p:nvPr>
            <p:ph idx="1"/>
          </p:nvPr>
        </p:nvSpPr>
        <p:spPr/>
        <p:txBody>
          <a:bodyPr/>
          <a:lstStyle/>
          <a:p>
            <a:r>
              <a:rPr lang="en-AU" dirty="0"/>
              <a:t>Accounting Standard AASB 101 </a:t>
            </a:r>
            <a:r>
              <a:rPr lang="en-AU" i="1" dirty="0"/>
              <a:t>Presentation of </a:t>
            </a:r>
            <a:r>
              <a:rPr lang="en-AU" i="1" dirty="0" smtClean="0"/>
              <a:t>Financial Statements </a:t>
            </a:r>
            <a:r>
              <a:rPr lang="en-AU" dirty="0"/>
              <a:t>requires directors when preparing the financial report to:</a:t>
            </a:r>
          </a:p>
          <a:p>
            <a:r>
              <a:rPr lang="en-AU" dirty="0" smtClean="0"/>
              <a:t>make </a:t>
            </a:r>
            <a:r>
              <a:rPr lang="en-AU" dirty="0"/>
              <a:t>an assessment of a company’s ability to continue </a:t>
            </a:r>
            <a:r>
              <a:rPr lang="en-AU" dirty="0" smtClean="0"/>
              <a:t>as a </a:t>
            </a:r>
            <a:r>
              <a:rPr lang="en-AU" dirty="0"/>
              <a:t>going concern</a:t>
            </a:r>
          </a:p>
          <a:p>
            <a:r>
              <a:rPr lang="en-AU" smtClean="0"/>
              <a:t>disclose </a:t>
            </a:r>
            <a:r>
              <a:rPr lang="en-AU" dirty="0"/>
              <a:t>the uncertainties about which the </a:t>
            </a:r>
            <a:r>
              <a:rPr lang="en-AU"/>
              <a:t>directors </a:t>
            </a:r>
            <a:r>
              <a:rPr lang="en-AU" smtClean="0"/>
              <a:t>were aware </a:t>
            </a:r>
            <a:r>
              <a:rPr lang="en-AU" dirty="0"/>
              <a:t>in making their assessment of going </a:t>
            </a:r>
            <a:r>
              <a:rPr lang="en-AU"/>
              <a:t>concern </a:t>
            </a:r>
            <a:r>
              <a:rPr lang="en-AU" smtClean="0"/>
              <a:t>where those </a:t>
            </a:r>
            <a:r>
              <a:rPr lang="en-AU" dirty="0"/>
              <a:t>uncertainties may cast significant doubt </a:t>
            </a:r>
            <a:r>
              <a:rPr lang="en-AU"/>
              <a:t>on </a:t>
            </a:r>
            <a:r>
              <a:rPr lang="en-AU" smtClean="0"/>
              <a:t>the company’s </a:t>
            </a:r>
            <a:r>
              <a:rPr lang="en-AU" dirty="0"/>
              <a:t>ability to continue as a going concern.</a:t>
            </a:r>
          </a:p>
        </p:txBody>
      </p:sp>
    </p:spTree>
    <p:extLst>
      <p:ext uri="{BB962C8B-B14F-4D97-AF65-F5344CB8AC3E}">
        <p14:creationId xmlns:p14="http://schemas.microsoft.com/office/powerpoint/2010/main" val="29459463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ASA 570, paragraph 23</a:t>
            </a:r>
          </a:p>
        </p:txBody>
      </p:sp>
      <p:sp>
        <p:nvSpPr>
          <p:cNvPr id="3" name="Content Placeholder 2"/>
          <p:cNvSpPr>
            <a:spLocks noGrp="1"/>
          </p:cNvSpPr>
          <p:nvPr>
            <p:ph idx="1"/>
          </p:nvPr>
        </p:nvSpPr>
        <p:spPr/>
        <p:txBody>
          <a:bodyPr/>
          <a:lstStyle/>
          <a:p>
            <a:r>
              <a:rPr lang="en-AU" dirty="0"/>
              <a:t>Australian Auditing Standards require </a:t>
            </a:r>
            <a:r>
              <a:rPr lang="en-AU" dirty="0" smtClean="0"/>
              <a:t>auditors to </a:t>
            </a:r>
            <a:r>
              <a:rPr lang="en-AU" dirty="0"/>
              <a:t>ask the directors </a:t>
            </a:r>
            <a:endParaRPr lang="en-AU" dirty="0" smtClean="0"/>
          </a:p>
          <a:p>
            <a:r>
              <a:rPr lang="en-AU" dirty="0" smtClean="0"/>
              <a:t>to </a:t>
            </a:r>
            <a:r>
              <a:rPr lang="en-AU" dirty="0"/>
              <a:t>extend their own </a:t>
            </a:r>
            <a:r>
              <a:rPr lang="en-AU" dirty="0" smtClean="0"/>
              <a:t>assessment </a:t>
            </a:r>
            <a:r>
              <a:rPr lang="en-AU" dirty="0"/>
              <a:t>period</a:t>
            </a:r>
            <a:r>
              <a:rPr lang="en-AU" dirty="0" smtClean="0"/>
              <a:t> (12 months after reporting date) </a:t>
            </a:r>
            <a:endParaRPr lang="en-AU" dirty="0"/>
          </a:p>
          <a:p>
            <a:r>
              <a:rPr lang="en-AU" dirty="0" smtClean="0"/>
              <a:t>to </a:t>
            </a:r>
            <a:r>
              <a:rPr lang="en-AU" dirty="0"/>
              <a:t>correspond to the auditor’s assessment period </a:t>
            </a:r>
            <a:r>
              <a:rPr lang="en-AU" dirty="0" smtClean="0"/>
              <a:t>if the </a:t>
            </a:r>
            <a:r>
              <a:rPr lang="en-AU" dirty="0"/>
              <a:t>former is shorter than the latter</a:t>
            </a:r>
            <a:endParaRPr lang="en-AU" b="1" dirty="0"/>
          </a:p>
        </p:txBody>
      </p:sp>
    </p:spTree>
    <p:extLst>
      <p:ext uri="{BB962C8B-B14F-4D97-AF65-F5344CB8AC3E}">
        <p14:creationId xmlns:p14="http://schemas.microsoft.com/office/powerpoint/2010/main" val="1713466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“material uncertainty”</a:t>
            </a:r>
          </a:p>
        </p:txBody>
      </p:sp>
      <p:sp>
        <p:nvSpPr>
          <p:cNvPr id="3" name="Content Placeholder 2"/>
          <p:cNvSpPr>
            <a:spLocks noGrp="1"/>
          </p:cNvSpPr>
          <p:nvPr>
            <p:ph idx="1"/>
          </p:nvPr>
        </p:nvSpPr>
        <p:spPr/>
        <p:txBody>
          <a:bodyPr/>
          <a:lstStyle/>
          <a:p>
            <a:r>
              <a:rPr lang="en-AU" sz="3200" dirty="0"/>
              <a:t>A “material uncertainty” exists when </a:t>
            </a:r>
            <a:endParaRPr lang="en-AU" sz="3200" dirty="0" smtClean="0"/>
          </a:p>
          <a:p>
            <a:r>
              <a:rPr lang="en-AU" sz="3200" dirty="0" smtClean="0"/>
              <a:t>the </a:t>
            </a:r>
            <a:r>
              <a:rPr lang="en-AU" sz="3200" dirty="0"/>
              <a:t>magnitude of </a:t>
            </a:r>
            <a:r>
              <a:rPr lang="en-AU" sz="3200" dirty="0" smtClean="0"/>
              <a:t>its potential </a:t>
            </a:r>
            <a:r>
              <a:rPr lang="en-AU" sz="3200" dirty="0"/>
              <a:t>impact is such </a:t>
            </a:r>
            <a:r>
              <a:rPr lang="en-AU" sz="3200" dirty="0" smtClean="0"/>
              <a:t>that</a:t>
            </a:r>
          </a:p>
          <a:p>
            <a:r>
              <a:rPr lang="en-AU" sz="3200" dirty="0" smtClean="0"/>
              <a:t> </a:t>
            </a:r>
            <a:r>
              <a:rPr lang="en-AU" sz="3200" dirty="0"/>
              <a:t>in the auditor’s </a:t>
            </a:r>
            <a:r>
              <a:rPr lang="en-AU" sz="3200" dirty="0" smtClean="0"/>
              <a:t>professional judgment </a:t>
            </a:r>
            <a:r>
              <a:rPr lang="en-AU" sz="3200" dirty="0"/>
              <a:t>clear disclosure of the nature and </a:t>
            </a:r>
            <a:r>
              <a:rPr lang="en-AU" sz="3200" dirty="0" smtClean="0"/>
              <a:t>implications of </a:t>
            </a:r>
            <a:r>
              <a:rPr lang="en-AU" sz="3200" dirty="0"/>
              <a:t>the uncertainty is necessary </a:t>
            </a:r>
            <a:endParaRPr lang="en-AU" sz="3200" dirty="0" smtClean="0"/>
          </a:p>
          <a:p>
            <a:r>
              <a:rPr lang="en-AU" sz="3200" dirty="0" smtClean="0"/>
              <a:t>for </a:t>
            </a:r>
            <a:r>
              <a:rPr lang="en-AU" sz="3200" dirty="0"/>
              <a:t>the presentation of </a:t>
            </a:r>
            <a:r>
              <a:rPr lang="en-AU" sz="3200" dirty="0" smtClean="0"/>
              <a:t>the financial </a:t>
            </a:r>
            <a:r>
              <a:rPr lang="en-AU" sz="3200" dirty="0"/>
              <a:t>report not to be misleading</a:t>
            </a:r>
            <a:r>
              <a:rPr lang="en-AU" dirty="0"/>
              <a:t>.</a:t>
            </a:r>
          </a:p>
        </p:txBody>
      </p:sp>
    </p:spTree>
    <p:extLst>
      <p:ext uri="{BB962C8B-B14F-4D97-AF65-F5344CB8AC3E}">
        <p14:creationId xmlns:p14="http://schemas.microsoft.com/office/powerpoint/2010/main" val="23915890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560</TotalTime>
  <Words>3247</Words>
  <Application>Microsoft Office PowerPoint</Application>
  <PresentationFormat>Widescreen</PresentationFormat>
  <Paragraphs>263</Paragraphs>
  <Slides>44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44</vt:i4>
      </vt:variant>
    </vt:vector>
  </HeadingPairs>
  <TitlesOfParts>
    <vt:vector size="48" baseType="lpstr">
      <vt:lpstr>Arial</vt:lpstr>
      <vt:lpstr>Calibri</vt:lpstr>
      <vt:lpstr>Calibri Light</vt:lpstr>
      <vt:lpstr>Office Theme</vt:lpstr>
      <vt:lpstr>ASSESSING   GOING CONCERN ISSUES</vt:lpstr>
      <vt:lpstr>New format of audit report –  Management responsibility</vt:lpstr>
      <vt:lpstr>Is this a new requirement for Management?</vt:lpstr>
      <vt:lpstr>New format of audit report –  Auditor responsibility</vt:lpstr>
      <vt:lpstr>Is this a new requirement for auditors?</vt:lpstr>
      <vt:lpstr>Going concern assumption—what it means</vt:lpstr>
      <vt:lpstr>Overview of requirements for going concern assessment by directors</vt:lpstr>
      <vt:lpstr>ASA 570, paragraph 23</vt:lpstr>
      <vt:lpstr>“material uncertainty”</vt:lpstr>
      <vt:lpstr>Key processes and procedures to facilitate the going concern assessment</vt:lpstr>
      <vt:lpstr>Key processes and procedures to facilitate the going concern assessment</vt:lpstr>
      <vt:lpstr>Financial reporting areas that may be affected by difficult or uncertain economic conditions</vt:lpstr>
      <vt:lpstr>A FINAL EVALUATION OF GOING CONCERN JUST PRIOR TO AUDIT CLEARANCE &amp; SIGNING</vt:lpstr>
      <vt:lpstr>Possible conditions that individually or collectively may cast significant doubt on Going Concern</vt:lpstr>
      <vt:lpstr>Possible conditions that individually or collectively may cast significant doubt on Going Concern</vt:lpstr>
      <vt:lpstr> EXERCISE </vt:lpstr>
      <vt:lpstr>USE OF ALTMANS Z SCORE OR SIMILAR</vt:lpstr>
      <vt:lpstr>USE OF ALTMANS Z SCORE OR SIMILAR</vt:lpstr>
      <vt:lpstr>Mitigating factors include</vt:lpstr>
      <vt:lpstr>Example of successful mitigation by other factors</vt:lpstr>
      <vt:lpstr>Auditors are to assess</vt:lpstr>
      <vt:lpstr>The relationship between going concern and liquidity risk disclosures in the financial report</vt:lpstr>
      <vt:lpstr>AASB 101 Presentation of Financial Statements</vt:lpstr>
      <vt:lpstr>AASB 107 Cash Flow Statements</vt:lpstr>
      <vt:lpstr>Solvency &amp; Going Concern</vt:lpstr>
      <vt:lpstr>Palmer J in Hall v. Poolman (2007)</vt:lpstr>
      <vt:lpstr>Palmer J in Hall v. Poolman (2007)</vt:lpstr>
      <vt:lpstr>Palmer J in Hall v. Poolman (2007)</vt:lpstr>
      <vt:lpstr>Directors’ resolution of solvency</vt:lpstr>
      <vt:lpstr>How does determining solvency differ from assessing going concern?</vt:lpstr>
      <vt:lpstr>The company’s interaction with the auditor</vt:lpstr>
      <vt:lpstr>In evaluating the directors’ assessment the auditor will review and consider</vt:lpstr>
      <vt:lpstr>Specific audit procedures the auditor may use include</vt:lpstr>
      <vt:lpstr>Specific audit procedures the auditor may use include</vt:lpstr>
      <vt:lpstr>Specific audit procedures the auditor may use include</vt:lpstr>
      <vt:lpstr>Letter of representation</vt:lpstr>
      <vt:lpstr>Auditor’s consideration of directors’ strategies that mitigate events or conditions giving rise to a material uncertainty</vt:lpstr>
      <vt:lpstr>Evaluating the adequacy of disclosures about going concern</vt:lpstr>
      <vt:lpstr>Evaluating the adequacy of disclosures about going concern</vt:lpstr>
      <vt:lpstr>Unqualified opinion, with an emphasis of matter paragraph</vt:lpstr>
      <vt:lpstr>Qualified opinion</vt:lpstr>
      <vt:lpstr>Adverse Opinion</vt:lpstr>
      <vt:lpstr>Disclaimer of opinion</vt:lpstr>
      <vt:lpstr>Reporting to ASIC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FINANCIAL DISTRESS AND GOING CONCERN ISSUES</dc:title>
  <dc:creator>Bob Campbell</dc:creator>
  <cp:lastModifiedBy>Alastair Abbott</cp:lastModifiedBy>
  <cp:revision>35</cp:revision>
  <dcterms:created xsi:type="dcterms:W3CDTF">2017-02-13T04:10:22Z</dcterms:created>
  <dcterms:modified xsi:type="dcterms:W3CDTF">2017-09-23T09:27:19Z</dcterms:modified>
</cp:coreProperties>
</file>