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3"/>
  </p:notesMasterIdLst>
  <p:sldIdLst>
    <p:sldId id="256" r:id="rId2"/>
    <p:sldId id="258" r:id="rId3"/>
    <p:sldId id="270" r:id="rId4"/>
    <p:sldId id="257" r:id="rId5"/>
    <p:sldId id="260" r:id="rId6"/>
    <p:sldId id="261" r:id="rId7"/>
    <p:sldId id="271" r:id="rId8"/>
    <p:sldId id="262" r:id="rId9"/>
    <p:sldId id="314" r:id="rId10"/>
    <p:sldId id="315" r:id="rId11"/>
    <p:sldId id="272" r:id="rId12"/>
    <p:sldId id="277" r:id="rId13"/>
    <p:sldId id="278" r:id="rId14"/>
    <p:sldId id="279" r:id="rId15"/>
    <p:sldId id="310" r:id="rId16"/>
    <p:sldId id="312" r:id="rId17"/>
    <p:sldId id="281" r:id="rId18"/>
    <p:sldId id="317" r:id="rId19"/>
    <p:sldId id="318" r:id="rId20"/>
    <p:sldId id="284" r:id="rId21"/>
    <p:sldId id="285" r:id="rId22"/>
    <p:sldId id="290" r:id="rId23"/>
    <p:sldId id="291" r:id="rId24"/>
    <p:sldId id="283" r:id="rId25"/>
    <p:sldId id="319" r:id="rId26"/>
    <p:sldId id="292" r:id="rId27"/>
    <p:sldId id="293" r:id="rId28"/>
    <p:sldId id="294" r:id="rId29"/>
    <p:sldId id="295" r:id="rId30"/>
    <p:sldId id="296" r:id="rId31"/>
    <p:sldId id="297" r:id="rId32"/>
    <p:sldId id="287" r:id="rId33"/>
    <p:sldId id="298" r:id="rId34"/>
    <p:sldId id="299" r:id="rId35"/>
    <p:sldId id="264" r:id="rId36"/>
    <p:sldId id="265" r:id="rId37"/>
    <p:sldId id="273" r:id="rId38"/>
    <p:sldId id="304" r:id="rId39"/>
    <p:sldId id="305" r:id="rId40"/>
    <p:sldId id="306" r:id="rId41"/>
    <p:sldId id="307" r:id="rId42"/>
    <p:sldId id="320" r:id="rId43"/>
    <p:sldId id="274" r:id="rId44"/>
    <p:sldId id="308" r:id="rId45"/>
    <p:sldId id="266" r:id="rId46"/>
    <p:sldId id="321" r:id="rId47"/>
    <p:sldId id="267" r:id="rId48"/>
    <p:sldId id="316" r:id="rId49"/>
    <p:sldId id="269" r:id="rId50"/>
    <p:sldId id="275" r:id="rId51"/>
    <p:sldId id="25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o" id="{E030668B-3D1C-4E64-A0C1-CE0038CFB940}">
          <p14:sldIdLst>
            <p14:sldId id="256"/>
            <p14:sldId id="258"/>
            <p14:sldId id="270"/>
            <p14:sldId id="257"/>
          </p14:sldIdLst>
        </p14:section>
        <p14:section name="The Easy Part" id="{538B957D-FE0C-492E-B2C1-0CFE8DE4CD12}">
          <p14:sldIdLst>
            <p14:sldId id="260"/>
            <p14:sldId id="261"/>
            <p14:sldId id="271"/>
          </p14:sldIdLst>
        </p14:section>
        <p14:section name="What are financials" id="{2AE77CC8-8E3C-4EF1-A7E2-BAF96A89F1CE}">
          <p14:sldIdLst>
            <p14:sldId id="262"/>
            <p14:sldId id="314"/>
            <p14:sldId id="315"/>
            <p14:sldId id="272"/>
            <p14:sldId id="277"/>
            <p14:sldId id="278"/>
            <p14:sldId id="279"/>
            <p14:sldId id="310"/>
            <p14:sldId id="312"/>
            <p14:sldId id="281"/>
            <p14:sldId id="317"/>
            <p14:sldId id="318"/>
            <p14:sldId id="284"/>
            <p14:sldId id="285"/>
            <p14:sldId id="290"/>
            <p14:sldId id="291"/>
          </p14:sldIdLst>
        </p14:section>
        <p14:section name="Minimum SPFR" id="{EEACCA30-4031-4A38-9EDC-F066CF1FE4A0}">
          <p14:sldIdLst>
            <p14:sldId id="283"/>
            <p14:sldId id="319"/>
            <p14:sldId id="292"/>
            <p14:sldId id="293"/>
            <p14:sldId id="294"/>
            <p14:sldId id="295"/>
            <p14:sldId id="296"/>
            <p14:sldId id="297"/>
            <p14:sldId id="287"/>
            <p14:sldId id="298"/>
            <p14:sldId id="299"/>
            <p14:sldId id="264"/>
            <p14:sldId id="265"/>
          </p14:sldIdLst>
        </p14:section>
        <p14:section name="Common Errors" id="{B5E882CD-D8CE-4AD3-8E01-871BE3DF61A9}">
          <p14:sldIdLst>
            <p14:sldId id="273"/>
            <p14:sldId id="304"/>
            <p14:sldId id="305"/>
            <p14:sldId id="306"/>
            <p14:sldId id="307"/>
            <p14:sldId id="320"/>
            <p14:sldId id="274"/>
            <p14:sldId id="308"/>
          </p14:sldIdLst>
        </p14:section>
        <p14:section name="Looking to future" id="{A0545A2C-56C6-4844-B593-A7D45F17DBB1}">
          <p14:sldIdLst>
            <p14:sldId id="266"/>
            <p14:sldId id="321"/>
            <p14:sldId id="267"/>
            <p14:sldId id="316"/>
          </p14:sldIdLst>
        </p14:section>
        <p14:section name="Concluding" id="{3B8026A7-FF63-4003-A322-27A88643DF61}">
          <p14:sldIdLst>
            <p14:sldId id="269"/>
            <p14:sldId id="275"/>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77518" autoAdjust="0"/>
  </p:normalViewPr>
  <p:slideViewPr>
    <p:cSldViewPr snapToGrid="0">
      <p:cViewPr varScale="1">
        <p:scale>
          <a:sx n="68" d="100"/>
          <a:sy n="68" d="100"/>
        </p:scale>
        <p:origin x="1363" y="58"/>
      </p:cViewPr>
      <p:guideLst/>
    </p:cSldViewPr>
  </p:slideViewPr>
  <p:outlineViewPr>
    <p:cViewPr>
      <p:scale>
        <a:sx n="33" d="100"/>
        <a:sy n="33" d="100"/>
      </p:scale>
      <p:origin x="0" y="-9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EFBA0-5B04-44FB-A2EF-03D1AD9C41C2}" type="datetimeFigureOut">
              <a:rPr lang="en-AU" smtClean="0"/>
              <a:t>25/11/2019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5F8B9-69AC-4474-A91F-E7D1E5D06646}" type="slidenum">
              <a:rPr lang="en-AU" smtClean="0"/>
              <a:t>‹#›</a:t>
            </a:fld>
            <a:endParaRPr lang="en-AU"/>
          </a:p>
        </p:txBody>
      </p:sp>
    </p:spTree>
    <p:extLst>
      <p:ext uri="{BB962C8B-B14F-4D97-AF65-F5344CB8AC3E}">
        <p14:creationId xmlns:p14="http://schemas.microsoft.com/office/powerpoint/2010/main" val="210111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1</a:t>
            </a:fld>
            <a:endParaRPr lang="en-AU"/>
          </a:p>
        </p:txBody>
      </p:sp>
    </p:spTree>
    <p:extLst>
      <p:ext uri="{BB962C8B-B14F-4D97-AF65-F5344CB8AC3E}">
        <p14:creationId xmlns:p14="http://schemas.microsoft.com/office/powerpoint/2010/main" val="15994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Comparison with Research Report No. 1: Summary of Large Proprietary, Small Proprietary controlled by Foreign companies and Unlisted Public Companies Lodging Each Type of Financial Statements in 2010/11 and 2017/18</a:t>
            </a:r>
          </a:p>
          <a:p>
            <a:r>
              <a:rPr lang="en-US" dirty="0" smtClean="0"/>
              <a:t>-Source – </a:t>
            </a:r>
            <a:r>
              <a:rPr lang="en-US" sz="1600" b="1" u="sng" dirty="0" smtClean="0"/>
              <a:t>AASB Research Report 12</a:t>
            </a:r>
          </a:p>
          <a:p>
            <a:endParaRPr lang="en-US" dirty="0"/>
          </a:p>
          <a:p>
            <a:pPr marL="171450" indent="-171450">
              <a:buFont typeface="Arial" panose="020B0604020202020204" pitchFamily="34" charset="0"/>
              <a:buChar char="•"/>
            </a:pPr>
            <a:r>
              <a:rPr lang="en-AU" sz="2000" b="1" u="sng" dirty="0" smtClean="0"/>
              <a:t>For those reporting to ASIC – what type of reports are being used?</a:t>
            </a:r>
            <a:endParaRPr lang="en-AU" sz="2000" b="1" u="sng" dirty="0"/>
          </a:p>
        </p:txBody>
      </p:sp>
      <p:sp>
        <p:nvSpPr>
          <p:cNvPr id="4" name="Slide Number Placeholder 3"/>
          <p:cNvSpPr>
            <a:spLocks noGrp="1"/>
          </p:cNvSpPr>
          <p:nvPr>
            <p:ph type="sldNum" sz="quarter" idx="10"/>
          </p:nvPr>
        </p:nvSpPr>
        <p:spPr/>
        <p:txBody>
          <a:bodyPr/>
          <a:lstStyle/>
          <a:p>
            <a:fld id="{1305F8B9-69AC-4474-A91F-E7D1E5D06646}" type="slidenum">
              <a:rPr lang="en-AU" smtClean="0"/>
              <a:t>10</a:t>
            </a:fld>
            <a:endParaRPr lang="en-AU"/>
          </a:p>
        </p:txBody>
      </p:sp>
    </p:spTree>
    <p:extLst>
      <p:ext uri="{BB962C8B-B14F-4D97-AF65-F5344CB8AC3E}">
        <p14:creationId xmlns:p14="http://schemas.microsoft.com/office/powerpoint/2010/main" val="344936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b="1" u="sng" dirty="0" smtClean="0"/>
              <a:t>Regulatory – i.e. </a:t>
            </a:r>
            <a:r>
              <a:rPr lang="en-AU" sz="2000" b="1" u="sng" dirty="0" err="1" smtClean="0"/>
              <a:t>AFSL</a:t>
            </a:r>
            <a:r>
              <a:rPr lang="en-AU" sz="2000" b="1" u="sng" dirty="0" smtClean="0"/>
              <a:t> </a:t>
            </a:r>
            <a:r>
              <a:rPr lang="en-AU" sz="2000" dirty="0" smtClean="0"/>
              <a:t>from FS70 is</a:t>
            </a:r>
            <a:r>
              <a:rPr lang="en-AU" sz="2000" baseline="0" dirty="0" smtClean="0"/>
              <a:t> more than act</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11</a:t>
            </a:fld>
            <a:endParaRPr lang="en-AU"/>
          </a:p>
        </p:txBody>
      </p:sp>
    </p:spTree>
    <p:extLst>
      <p:ext uri="{BB962C8B-B14F-4D97-AF65-F5344CB8AC3E}">
        <p14:creationId xmlns:p14="http://schemas.microsoft.com/office/powerpoint/2010/main" val="22488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2000" dirty="0" smtClean="0"/>
          </a:p>
        </p:txBody>
      </p:sp>
      <p:sp>
        <p:nvSpPr>
          <p:cNvPr id="4" name="Slide Number Placeholder 3"/>
          <p:cNvSpPr>
            <a:spLocks noGrp="1"/>
          </p:cNvSpPr>
          <p:nvPr>
            <p:ph type="sldNum" sz="quarter" idx="10"/>
          </p:nvPr>
        </p:nvSpPr>
        <p:spPr/>
        <p:txBody>
          <a:bodyPr/>
          <a:lstStyle/>
          <a:p>
            <a:fld id="{1305F8B9-69AC-4474-A91F-E7D1E5D06646}" type="slidenum">
              <a:rPr lang="en-AU" smtClean="0"/>
              <a:t>12</a:t>
            </a:fld>
            <a:endParaRPr lang="en-AU"/>
          </a:p>
        </p:txBody>
      </p:sp>
    </p:spTree>
    <p:extLst>
      <p:ext uri="{BB962C8B-B14F-4D97-AF65-F5344CB8AC3E}">
        <p14:creationId xmlns:p14="http://schemas.microsoft.com/office/powerpoint/2010/main" val="321269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Corps </a:t>
            </a:r>
            <a:r>
              <a:rPr lang="en-AU" sz="2000" b="1" u="sng" dirty="0" smtClean="0"/>
              <a:t>Act requires compliance </a:t>
            </a:r>
            <a:r>
              <a:rPr lang="en-AU" sz="2000" dirty="0" smtClean="0"/>
              <a:t>with accounting standards</a:t>
            </a:r>
          </a:p>
          <a:p>
            <a:pPr marL="171450" indent="-171450">
              <a:buFont typeface="Arial" panose="020B0604020202020204" pitchFamily="34" charset="0"/>
              <a:buChar char="•"/>
            </a:pPr>
            <a:r>
              <a:rPr lang="en-AU" sz="2000" dirty="0" smtClean="0"/>
              <a:t>Accounting standards </a:t>
            </a:r>
            <a:r>
              <a:rPr lang="en-AU" sz="2000" b="1" u="sng" dirty="0" smtClean="0"/>
              <a:t>allow reporting / non</a:t>
            </a:r>
            <a:r>
              <a:rPr lang="en-AU" sz="2000" b="1" u="sng" baseline="0" dirty="0" smtClean="0"/>
              <a:t> reporting entity </a:t>
            </a:r>
            <a:r>
              <a:rPr lang="en-AU" sz="2000" baseline="0" dirty="0" smtClean="0"/>
              <a:t>separation</a:t>
            </a:r>
          </a:p>
          <a:p>
            <a:pPr marL="628650" lvl="1" indent="-171450">
              <a:buFont typeface="Arial" panose="020B0604020202020204" pitchFamily="34" charset="0"/>
              <a:buChar char="•"/>
            </a:pPr>
            <a:r>
              <a:rPr lang="en-AU" sz="2000" baseline="0" dirty="0" smtClean="0"/>
              <a:t>So have RG85 for reference</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13</a:t>
            </a:fld>
            <a:endParaRPr lang="en-AU"/>
          </a:p>
        </p:txBody>
      </p:sp>
    </p:spTree>
    <p:extLst>
      <p:ext uri="{BB962C8B-B14F-4D97-AF65-F5344CB8AC3E}">
        <p14:creationId xmlns:p14="http://schemas.microsoft.com/office/powerpoint/2010/main" val="884464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In </a:t>
            </a:r>
            <a:r>
              <a:rPr lang="en-AU" sz="2000" b="1" u="sng" dirty="0" smtClean="0"/>
              <a:t>2005</a:t>
            </a:r>
            <a:r>
              <a:rPr lang="en-AU" sz="2000" dirty="0" smtClean="0"/>
              <a:t> ASIC RG85 said reporting entity concept wasn’t being well applied</a:t>
            </a:r>
          </a:p>
          <a:p>
            <a:pPr marL="171450" indent="-171450">
              <a:buFont typeface="Arial" panose="020B0604020202020204" pitchFamily="34" charset="0"/>
              <a:buChar char="•"/>
            </a:pPr>
            <a:r>
              <a:rPr lang="en-AU" sz="2000" dirty="0" smtClean="0"/>
              <a:t>In </a:t>
            </a:r>
            <a:r>
              <a:rPr lang="en-AU" sz="2000" b="1" u="sng" dirty="0" smtClean="0"/>
              <a:t>2019</a:t>
            </a:r>
            <a:r>
              <a:rPr lang="en-AU" sz="2000" dirty="0" smtClean="0"/>
              <a:t> AASB research shows it still isn’t being well applied</a:t>
            </a:r>
          </a:p>
          <a:p>
            <a:pPr marL="171450" indent="-171450">
              <a:buFont typeface="Arial" panose="020B0604020202020204" pitchFamily="34" charset="0"/>
              <a:buChar char="•"/>
            </a:pPr>
            <a:r>
              <a:rPr lang="en-AU" sz="2000" dirty="0" smtClean="0"/>
              <a:t>SAC 1 significantly changed for entities with </a:t>
            </a:r>
            <a:r>
              <a:rPr lang="en-AU" sz="2000" b="1" u="sng" dirty="0" smtClean="0"/>
              <a:t>public accountability</a:t>
            </a:r>
            <a:endParaRPr lang="en-AU" sz="2000" b="1" u="sng" dirty="0"/>
          </a:p>
        </p:txBody>
      </p:sp>
      <p:sp>
        <p:nvSpPr>
          <p:cNvPr id="4" name="Slide Number Placeholder 3"/>
          <p:cNvSpPr>
            <a:spLocks noGrp="1"/>
          </p:cNvSpPr>
          <p:nvPr>
            <p:ph type="sldNum" sz="quarter" idx="10"/>
          </p:nvPr>
        </p:nvSpPr>
        <p:spPr/>
        <p:txBody>
          <a:bodyPr/>
          <a:lstStyle/>
          <a:p>
            <a:fld id="{1305F8B9-69AC-4474-A91F-E7D1E5D06646}" type="slidenum">
              <a:rPr lang="en-AU" smtClean="0"/>
              <a:t>14</a:t>
            </a:fld>
            <a:endParaRPr lang="en-AU"/>
          </a:p>
        </p:txBody>
      </p:sp>
    </p:spTree>
    <p:extLst>
      <p:ext uri="{BB962C8B-B14F-4D97-AF65-F5344CB8AC3E}">
        <p14:creationId xmlns:p14="http://schemas.microsoft.com/office/powerpoint/2010/main" val="313311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15</a:t>
            </a:fld>
            <a:endParaRPr lang="en-AU"/>
          </a:p>
        </p:txBody>
      </p:sp>
    </p:spTree>
    <p:extLst>
      <p:ext uri="{BB962C8B-B14F-4D97-AF65-F5344CB8AC3E}">
        <p14:creationId xmlns:p14="http://schemas.microsoft.com/office/powerpoint/2010/main" val="206136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16</a:t>
            </a:fld>
            <a:endParaRPr lang="en-AU"/>
          </a:p>
        </p:txBody>
      </p:sp>
    </p:spTree>
    <p:extLst>
      <p:ext uri="{BB962C8B-B14F-4D97-AF65-F5344CB8AC3E}">
        <p14:creationId xmlns:p14="http://schemas.microsoft.com/office/powerpoint/2010/main" val="112173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1054 – not listed in RG85 due to age of document</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17</a:t>
            </a:fld>
            <a:endParaRPr lang="en-AU"/>
          </a:p>
        </p:txBody>
      </p:sp>
    </p:spTree>
    <p:extLst>
      <p:ext uri="{BB962C8B-B14F-4D97-AF65-F5344CB8AC3E}">
        <p14:creationId xmlns:p14="http://schemas.microsoft.com/office/powerpoint/2010/main" val="346666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18</a:t>
            </a:fld>
            <a:endParaRPr lang="en-AU"/>
          </a:p>
        </p:txBody>
      </p:sp>
    </p:spTree>
    <p:extLst>
      <p:ext uri="{BB962C8B-B14F-4D97-AF65-F5344CB8AC3E}">
        <p14:creationId xmlns:p14="http://schemas.microsoft.com/office/powerpoint/2010/main" val="202886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19</a:t>
            </a:fld>
            <a:endParaRPr lang="en-AU"/>
          </a:p>
        </p:txBody>
      </p:sp>
    </p:spTree>
    <p:extLst>
      <p:ext uri="{BB962C8B-B14F-4D97-AF65-F5344CB8AC3E}">
        <p14:creationId xmlns:p14="http://schemas.microsoft.com/office/powerpoint/2010/main" val="16007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a:t>
            </a:fld>
            <a:endParaRPr lang="en-AU"/>
          </a:p>
        </p:txBody>
      </p:sp>
    </p:spTree>
    <p:extLst>
      <p:ext uri="{BB962C8B-B14F-4D97-AF65-F5344CB8AC3E}">
        <p14:creationId xmlns:p14="http://schemas.microsoft.com/office/powerpoint/2010/main" val="177643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20</a:t>
            </a:fld>
            <a:endParaRPr lang="en-AU"/>
          </a:p>
        </p:txBody>
      </p:sp>
    </p:spTree>
    <p:extLst>
      <p:ext uri="{BB962C8B-B14F-4D97-AF65-F5344CB8AC3E}">
        <p14:creationId xmlns:p14="http://schemas.microsoft.com/office/powerpoint/2010/main" val="420257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21</a:t>
            </a:fld>
            <a:endParaRPr lang="en-AU"/>
          </a:p>
        </p:txBody>
      </p:sp>
    </p:spTree>
    <p:extLst>
      <p:ext uri="{BB962C8B-B14F-4D97-AF65-F5344CB8AC3E}">
        <p14:creationId xmlns:p14="http://schemas.microsoft.com/office/powerpoint/2010/main" val="1637510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22</a:t>
            </a:fld>
            <a:endParaRPr lang="en-AU"/>
          </a:p>
        </p:txBody>
      </p:sp>
    </p:spTree>
    <p:extLst>
      <p:ext uri="{BB962C8B-B14F-4D97-AF65-F5344CB8AC3E}">
        <p14:creationId xmlns:p14="http://schemas.microsoft.com/office/powerpoint/2010/main" val="197061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23</a:t>
            </a:fld>
            <a:endParaRPr lang="en-AU"/>
          </a:p>
        </p:txBody>
      </p:sp>
    </p:spTree>
    <p:extLst>
      <p:ext uri="{BB962C8B-B14F-4D97-AF65-F5344CB8AC3E}">
        <p14:creationId xmlns:p14="http://schemas.microsoft.com/office/powerpoint/2010/main" val="186555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AASB Research Report 12 – </a:t>
            </a:r>
            <a:r>
              <a:rPr lang="en-AU" sz="2000" dirty="0" err="1" smtClean="0"/>
              <a:t>SPFR</a:t>
            </a:r>
            <a:r>
              <a:rPr lang="en-AU" sz="2000" dirty="0" smtClean="0"/>
              <a:t> quality remains poor</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24</a:t>
            </a:fld>
            <a:endParaRPr lang="en-AU"/>
          </a:p>
        </p:txBody>
      </p:sp>
    </p:spTree>
    <p:extLst>
      <p:ext uri="{BB962C8B-B14F-4D97-AF65-F5344CB8AC3E}">
        <p14:creationId xmlns:p14="http://schemas.microsoft.com/office/powerpoint/2010/main" val="385930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Research Report 12 – </a:t>
            </a:r>
            <a:r>
              <a:rPr lang="en-AU" sz="2000" dirty="0" err="1" smtClean="0"/>
              <a:t>SPFR</a:t>
            </a:r>
            <a:r>
              <a:rPr lang="en-AU" sz="2000" dirty="0" smtClean="0"/>
              <a:t> quality remains poor</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25</a:t>
            </a:fld>
            <a:endParaRPr lang="en-AU"/>
          </a:p>
        </p:txBody>
      </p:sp>
    </p:spTree>
    <p:extLst>
      <p:ext uri="{BB962C8B-B14F-4D97-AF65-F5344CB8AC3E}">
        <p14:creationId xmlns:p14="http://schemas.microsoft.com/office/powerpoint/2010/main" val="4207040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26</a:t>
            </a:fld>
            <a:endParaRPr lang="en-AU"/>
          </a:p>
        </p:txBody>
      </p:sp>
    </p:spTree>
    <p:extLst>
      <p:ext uri="{BB962C8B-B14F-4D97-AF65-F5344CB8AC3E}">
        <p14:creationId xmlns:p14="http://schemas.microsoft.com/office/powerpoint/2010/main" val="2705190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27</a:t>
            </a:fld>
            <a:endParaRPr lang="en-AU"/>
          </a:p>
        </p:txBody>
      </p:sp>
    </p:spTree>
    <p:extLst>
      <p:ext uri="{BB962C8B-B14F-4D97-AF65-F5344CB8AC3E}">
        <p14:creationId xmlns:p14="http://schemas.microsoft.com/office/powerpoint/2010/main" val="4038744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28</a:t>
            </a:fld>
            <a:endParaRPr lang="en-AU"/>
          </a:p>
        </p:txBody>
      </p:sp>
    </p:spTree>
    <p:extLst>
      <p:ext uri="{BB962C8B-B14F-4D97-AF65-F5344CB8AC3E}">
        <p14:creationId xmlns:p14="http://schemas.microsoft.com/office/powerpoint/2010/main" val="1184902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29</a:t>
            </a:fld>
            <a:endParaRPr lang="en-AU"/>
          </a:p>
        </p:txBody>
      </p:sp>
    </p:spTree>
    <p:extLst>
      <p:ext uri="{BB962C8B-B14F-4D97-AF65-F5344CB8AC3E}">
        <p14:creationId xmlns:p14="http://schemas.microsoft.com/office/powerpoint/2010/main" val="343480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3</a:t>
            </a:fld>
            <a:endParaRPr lang="en-AU"/>
          </a:p>
        </p:txBody>
      </p:sp>
    </p:spTree>
    <p:extLst>
      <p:ext uri="{BB962C8B-B14F-4D97-AF65-F5344CB8AC3E}">
        <p14:creationId xmlns:p14="http://schemas.microsoft.com/office/powerpoint/2010/main" val="1561541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30</a:t>
            </a:fld>
            <a:endParaRPr lang="en-AU"/>
          </a:p>
        </p:txBody>
      </p:sp>
    </p:spTree>
    <p:extLst>
      <p:ext uri="{BB962C8B-B14F-4D97-AF65-F5344CB8AC3E}">
        <p14:creationId xmlns:p14="http://schemas.microsoft.com/office/powerpoint/2010/main" val="2810367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smtClean="0"/>
              <a:t>i.e. a </a:t>
            </a:r>
            <a:r>
              <a:rPr lang="en-AU" sz="2000" b="1" u="sng" dirty="0" err="1" smtClean="0"/>
              <a:t>P&amp;L</a:t>
            </a:r>
            <a:r>
              <a:rPr lang="en-AU" sz="2000" b="1" u="sng" dirty="0" smtClean="0"/>
              <a:t> that goes on for 3 pages </a:t>
            </a:r>
            <a:r>
              <a:rPr lang="en-AU" sz="2000" dirty="0" smtClean="0"/>
              <a:t>with all line items listed</a:t>
            </a:r>
            <a:r>
              <a:rPr lang="en-AU" sz="2000" baseline="0" dirty="0" smtClean="0"/>
              <a:t> isn’t following this requirement</a:t>
            </a:r>
          </a:p>
          <a:p>
            <a:endParaRPr lang="en-AU" sz="2000" baseline="0" dirty="0" smtClean="0"/>
          </a:p>
          <a:p>
            <a:r>
              <a:rPr lang="en-AU" sz="2000" b="1" u="sng" baseline="0" dirty="0" smtClean="0"/>
              <a:t>Materiality is an override</a:t>
            </a:r>
            <a:r>
              <a:rPr lang="en-AU" sz="2000" baseline="0" dirty="0" smtClean="0"/>
              <a:t>, even for requirements of standards that are mandatory, or provide a list to comply with</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31</a:t>
            </a:fld>
            <a:endParaRPr lang="en-AU"/>
          </a:p>
        </p:txBody>
      </p:sp>
    </p:spTree>
    <p:extLst>
      <p:ext uri="{BB962C8B-B14F-4D97-AF65-F5344CB8AC3E}">
        <p14:creationId xmlns:p14="http://schemas.microsoft.com/office/powerpoint/2010/main" val="1562074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smtClean="0"/>
              <a:t>E.g. </a:t>
            </a:r>
            <a:r>
              <a:rPr lang="en-AU" sz="1800" b="1" u="sng" dirty="0" smtClean="0"/>
              <a:t>current / non-current</a:t>
            </a:r>
            <a:r>
              <a:rPr lang="en-AU" sz="1800" b="1" u="sng" baseline="0" dirty="0" smtClean="0"/>
              <a:t> portions </a:t>
            </a:r>
            <a:r>
              <a:rPr lang="en-AU" sz="1800" baseline="0" dirty="0" smtClean="0"/>
              <a:t>of bank debt</a:t>
            </a:r>
          </a:p>
          <a:p>
            <a:pPr marL="628650" lvl="1" indent="-171450">
              <a:buFont typeface="Arial" panose="020B0604020202020204" pitchFamily="34" charset="0"/>
              <a:buChar char="•"/>
            </a:pPr>
            <a:r>
              <a:rPr lang="en-AU" sz="1800" baseline="0" dirty="0" smtClean="0"/>
              <a:t>Don’t have </a:t>
            </a:r>
            <a:r>
              <a:rPr lang="en-AU" sz="1800" b="1" u="sng" baseline="0" dirty="0" smtClean="0"/>
              <a:t>unconditional right to defer </a:t>
            </a:r>
            <a:r>
              <a:rPr lang="en-AU" sz="1800" baseline="0" dirty="0" smtClean="0"/>
              <a:t>– i.e. LSL past 7 years and Aged care refundable entry payments</a:t>
            </a:r>
          </a:p>
          <a:p>
            <a:pPr marL="171450" indent="-171450">
              <a:buFont typeface="Arial" panose="020B0604020202020204" pitchFamily="34" charset="0"/>
              <a:buChar char="•"/>
            </a:pPr>
            <a:r>
              <a:rPr lang="en-AU" sz="1800" baseline="0" dirty="0" smtClean="0"/>
              <a:t>Easy to say ‘these financial statements are presented to the </a:t>
            </a:r>
            <a:r>
              <a:rPr lang="en-AU" sz="1800" b="1" u="sng" baseline="0" dirty="0" smtClean="0"/>
              <a:t>nearest Australian dollar</a:t>
            </a:r>
            <a:r>
              <a:rPr lang="en-AU" sz="1800" baseline="0" dirty="0" smtClean="0"/>
              <a:t>, which is the organisations functional and presentation currency’ – however, this is often missing</a:t>
            </a:r>
          </a:p>
          <a:p>
            <a:pPr marL="171450" indent="-171450">
              <a:buFont typeface="Arial" panose="020B0604020202020204" pitchFamily="34" charset="0"/>
              <a:buChar char="•"/>
            </a:pPr>
            <a:r>
              <a:rPr lang="en-AU" sz="1800" baseline="0" dirty="0" smtClean="0"/>
              <a:t>Notes to account – need to match to face statements, can list </a:t>
            </a:r>
            <a:r>
              <a:rPr lang="en-AU" sz="1800" b="1" u="sng" baseline="0" dirty="0" smtClean="0"/>
              <a:t>accounting policies with the numbers</a:t>
            </a:r>
            <a:endParaRPr lang="en-AU" sz="1800" b="1" u="sng" dirty="0"/>
          </a:p>
        </p:txBody>
      </p:sp>
      <p:sp>
        <p:nvSpPr>
          <p:cNvPr id="4" name="Slide Number Placeholder 3"/>
          <p:cNvSpPr>
            <a:spLocks noGrp="1"/>
          </p:cNvSpPr>
          <p:nvPr>
            <p:ph type="sldNum" sz="quarter" idx="10"/>
          </p:nvPr>
        </p:nvSpPr>
        <p:spPr/>
        <p:txBody>
          <a:bodyPr/>
          <a:lstStyle/>
          <a:p>
            <a:fld id="{1305F8B9-69AC-4474-A91F-E7D1E5D06646}" type="slidenum">
              <a:rPr lang="en-AU" smtClean="0"/>
              <a:t>32</a:t>
            </a:fld>
            <a:endParaRPr lang="en-AU"/>
          </a:p>
        </p:txBody>
      </p:sp>
    </p:spTree>
    <p:extLst>
      <p:ext uri="{BB962C8B-B14F-4D97-AF65-F5344CB8AC3E}">
        <p14:creationId xmlns:p14="http://schemas.microsoft.com/office/powerpoint/2010/main" val="3590731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Not the headings auto generated by </a:t>
            </a:r>
            <a:r>
              <a:rPr lang="en-AU" sz="2000" dirty="0" err="1" smtClean="0"/>
              <a:t>Xero</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33</a:t>
            </a:fld>
            <a:endParaRPr lang="en-AU"/>
          </a:p>
        </p:txBody>
      </p:sp>
    </p:spTree>
    <p:extLst>
      <p:ext uri="{BB962C8B-B14F-4D97-AF65-F5344CB8AC3E}">
        <p14:creationId xmlns:p14="http://schemas.microsoft.com/office/powerpoint/2010/main" val="441763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34</a:t>
            </a:fld>
            <a:endParaRPr lang="en-AU"/>
          </a:p>
        </p:txBody>
      </p:sp>
    </p:spTree>
    <p:extLst>
      <p:ext uri="{BB962C8B-B14F-4D97-AF65-F5344CB8AC3E}">
        <p14:creationId xmlns:p14="http://schemas.microsoft.com/office/powerpoint/2010/main" val="2924853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b="1" u="sng" dirty="0" smtClean="0"/>
              <a:t>Controversial</a:t>
            </a:r>
            <a:r>
              <a:rPr lang="en-AU" sz="2000" dirty="0" smtClean="0"/>
              <a:t> – consolidation should be applied</a:t>
            </a:r>
          </a:p>
          <a:p>
            <a:pPr marL="628650" lvl="1" indent="-171450">
              <a:buFont typeface="Arial" panose="020B0604020202020204" pitchFamily="34" charset="0"/>
              <a:buChar char="•"/>
            </a:pPr>
            <a:r>
              <a:rPr lang="en-AU" sz="2000" dirty="0" smtClean="0"/>
              <a:t>Investment in subsidiary at cost vs at fair</a:t>
            </a:r>
            <a:r>
              <a:rPr lang="en-AU" sz="2000" baseline="0" dirty="0" smtClean="0"/>
              <a:t> value will give a very different set of numbers</a:t>
            </a:r>
          </a:p>
          <a:p>
            <a:pPr marL="171450" lvl="0" indent="-171450">
              <a:buFont typeface="Arial" panose="020B0604020202020204" pitchFamily="34" charset="0"/>
              <a:buChar char="•"/>
            </a:pPr>
            <a:r>
              <a:rPr lang="en-AU" sz="2000" b="1" u="sng" baseline="0" dirty="0" smtClean="0"/>
              <a:t>Parent entity column </a:t>
            </a:r>
            <a:r>
              <a:rPr lang="en-AU" sz="2000" baseline="0" dirty="0" smtClean="0"/>
              <a:t>not required</a:t>
            </a:r>
          </a:p>
          <a:p>
            <a:pPr marL="628650" lvl="1" indent="-171450">
              <a:buFont typeface="Arial" panose="020B0604020202020204" pitchFamily="34" charset="0"/>
              <a:buChar char="•"/>
            </a:pP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35</a:t>
            </a:fld>
            <a:endParaRPr lang="en-AU"/>
          </a:p>
        </p:txBody>
      </p:sp>
    </p:spTree>
    <p:extLst>
      <p:ext uri="{BB962C8B-B14F-4D97-AF65-F5344CB8AC3E}">
        <p14:creationId xmlns:p14="http://schemas.microsoft.com/office/powerpoint/2010/main" val="4170464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Potential for </a:t>
            </a:r>
            <a:r>
              <a:rPr lang="en-AU" sz="2000" b="1" u="sng" dirty="0" smtClean="0"/>
              <a:t>business improvement </a:t>
            </a:r>
            <a:r>
              <a:rPr lang="en-AU" sz="2000" dirty="0" smtClean="0"/>
              <a:t>from quality reporting</a:t>
            </a:r>
          </a:p>
          <a:p>
            <a:pPr marL="628650" lvl="1" indent="-171450">
              <a:buFont typeface="Arial" panose="020B0604020202020204" pitchFamily="34" charset="0"/>
              <a:buChar char="•"/>
            </a:pPr>
            <a:r>
              <a:rPr lang="en-AU" sz="2000" b="1" u="sng" dirty="0" smtClean="0"/>
              <a:t>More than just a compliance </a:t>
            </a:r>
            <a:r>
              <a:rPr lang="en-AU" sz="2000" dirty="0" smtClean="0"/>
              <a:t>exercise</a:t>
            </a:r>
          </a:p>
          <a:p>
            <a:pPr marL="171450" indent="-171450">
              <a:buFont typeface="Arial" panose="020B0604020202020204" pitchFamily="34" charset="0"/>
              <a:buChar char="•"/>
            </a:pPr>
            <a:r>
              <a:rPr lang="en-AU" sz="2000" dirty="0" smtClean="0"/>
              <a:t>Ensure compliance with </a:t>
            </a:r>
            <a:r>
              <a:rPr lang="en-AU" sz="2000" b="1" u="sng" dirty="0" smtClean="0"/>
              <a:t>ethical requirements</a:t>
            </a:r>
            <a:endParaRPr lang="en-AU" sz="2000" b="1" u="sng" dirty="0"/>
          </a:p>
        </p:txBody>
      </p:sp>
      <p:sp>
        <p:nvSpPr>
          <p:cNvPr id="4" name="Slide Number Placeholder 3"/>
          <p:cNvSpPr>
            <a:spLocks noGrp="1"/>
          </p:cNvSpPr>
          <p:nvPr>
            <p:ph type="sldNum" sz="quarter" idx="10"/>
          </p:nvPr>
        </p:nvSpPr>
        <p:spPr/>
        <p:txBody>
          <a:bodyPr/>
          <a:lstStyle/>
          <a:p>
            <a:fld id="{1305F8B9-69AC-4474-A91F-E7D1E5D06646}" type="slidenum">
              <a:rPr lang="en-AU" smtClean="0"/>
              <a:t>36</a:t>
            </a:fld>
            <a:endParaRPr lang="en-AU"/>
          </a:p>
        </p:txBody>
      </p:sp>
    </p:spTree>
    <p:extLst>
      <p:ext uri="{BB962C8B-B14F-4D97-AF65-F5344CB8AC3E}">
        <p14:creationId xmlns:p14="http://schemas.microsoft.com/office/powerpoint/2010/main" val="2588100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Politely</a:t>
            </a:r>
            <a:r>
              <a:rPr lang="en-AU" sz="2000" baseline="0" dirty="0" smtClean="0"/>
              <a:t> described by AASB research as ‘</a:t>
            </a:r>
            <a:r>
              <a:rPr lang="en-AU" sz="2000" b="1" u="sng" baseline="0" dirty="0" smtClean="0"/>
              <a:t>diversity in practice</a:t>
            </a:r>
            <a:r>
              <a:rPr lang="en-AU" sz="2000" baseline="0" dirty="0" smtClean="0"/>
              <a:t>’</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37</a:t>
            </a:fld>
            <a:endParaRPr lang="en-AU"/>
          </a:p>
        </p:txBody>
      </p:sp>
    </p:spTree>
    <p:extLst>
      <p:ext uri="{BB962C8B-B14F-4D97-AF65-F5344CB8AC3E}">
        <p14:creationId xmlns:p14="http://schemas.microsoft.com/office/powerpoint/2010/main" val="894925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b="1" u="sng" dirty="0" smtClean="0"/>
              <a:t>New accounting standards </a:t>
            </a:r>
            <a:r>
              <a:rPr lang="en-AU" sz="2000" dirty="0" smtClean="0"/>
              <a:t>– it</a:t>
            </a:r>
            <a:r>
              <a:rPr lang="en-AU" sz="2000" baseline="0" dirty="0" smtClean="0"/>
              <a:t> is helpful if you have </a:t>
            </a:r>
            <a:r>
              <a:rPr lang="en-AU" sz="2000" b="1" u="sng" baseline="0" dirty="0" smtClean="0"/>
              <a:t>considered them before </a:t>
            </a:r>
            <a:r>
              <a:rPr lang="en-AU" sz="2000" baseline="0" dirty="0" smtClean="0"/>
              <a:t>writing the note listing the effect that they will have</a:t>
            </a:r>
          </a:p>
          <a:p>
            <a:endParaRPr lang="en-AU" sz="2000" baseline="0" dirty="0" smtClean="0"/>
          </a:p>
          <a:p>
            <a:r>
              <a:rPr lang="en-AU" sz="2000" b="1" u="sng" baseline="0" dirty="0" smtClean="0"/>
              <a:t>LSL often not included at all</a:t>
            </a:r>
            <a:r>
              <a:rPr lang="en-AU" sz="2000" baseline="0" dirty="0" smtClean="0"/>
              <a:t>, or if included not using </a:t>
            </a:r>
            <a:r>
              <a:rPr lang="en-AU" sz="2000" baseline="0" dirty="0" err="1" smtClean="0"/>
              <a:t>NPV</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38</a:t>
            </a:fld>
            <a:endParaRPr lang="en-AU"/>
          </a:p>
        </p:txBody>
      </p:sp>
    </p:spTree>
    <p:extLst>
      <p:ext uri="{BB962C8B-B14F-4D97-AF65-F5344CB8AC3E}">
        <p14:creationId xmlns:p14="http://schemas.microsoft.com/office/powerpoint/2010/main" val="30197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39</a:t>
            </a:fld>
            <a:endParaRPr lang="en-AU"/>
          </a:p>
        </p:txBody>
      </p:sp>
    </p:spTree>
    <p:extLst>
      <p:ext uri="{BB962C8B-B14F-4D97-AF65-F5344CB8AC3E}">
        <p14:creationId xmlns:p14="http://schemas.microsoft.com/office/powerpoint/2010/main" val="301546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Today will</a:t>
            </a:r>
            <a:r>
              <a:rPr lang="en-AU" sz="2000" baseline="0" dirty="0" smtClean="0"/>
              <a:t> cover </a:t>
            </a:r>
            <a:r>
              <a:rPr lang="en-AU" sz="2000" b="1" u="sng" baseline="0" dirty="0" smtClean="0"/>
              <a:t>for profit entities </a:t>
            </a:r>
            <a:r>
              <a:rPr lang="en-AU" sz="2000" baseline="0" dirty="0" smtClean="0"/>
              <a:t>reporting to ASIC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smtClean="0"/>
              <a:t>Outline of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aseline="0" dirty="0" smtClean="0"/>
              <a:t>Start with a bit of theory to clear up some misconceptions, then look at the practical aspect</a:t>
            </a:r>
            <a:endParaRPr lang="en-AU" sz="2000" dirty="0" smtClean="0"/>
          </a:p>
        </p:txBody>
      </p:sp>
      <p:sp>
        <p:nvSpPr>
          <p:cNvPr id="4" name="Slide Number Placeholder 3"/>
          <p:cNvSpPr>
            <a:spLocks noGrp="1"/>
          </p:cNvSpPr>
          <p:nvPr>
            <p:ph type="sldNum" sz="quarter" idx="10"/>
          </p:nvPr>
        </p:nvSpPr>
        <p:spPr/>
        <p:txBody>
          <a:bodyPr/>
          <a:lstStyle/>
          <a:p>
            <a:fld id="{1305F8B9-69AC-4474-A91F-E7D1E5D06646}" type="slidenum">
              <a:rPr lang="en-AU" smtClean="0"/>
              <a:t>4</a:t>
            </a:fld>
            <a:endParaRPr lang="en-AU"/>
          </a:p>
        </p:txBody>
      </p:sp>
    </p:spTree>
    <p:extLst>
      <p:ext uri="{BB962C8B-B14F-4D97-AF65-F5344CB8AC3E}">
        <p14:creationId xmlns:p14="http://schemas.microsoft.com/office/powerpoint/2010/main" val="1763199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40</a:t>
            </a:fld>
            <a:endParaRPr lang="en-AU"/>
          </a:p>
        </p:txBody>
      </p:sp>
    </p:spTree>
    <p:extLst>
      <p:ext uri="{BB962C8B-B14F-4D97-AF65-F5344CB8AC3E}">
        <p14:creationId xmlns:p14="http://schemas.microsoft.com/office/powerpoint/2010/main" val="1797803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41</a:t>
            </a:fld>
            <a:endParaRPr lang="en-AU"/>
          </a:p>
        </p:txBody>
      </p:sp>
    </p:spTree>
    <p:extLst>
      <p:ext uri="{BB962C8B-B14F-4D97-AF65-F5344CB8AC3E}">
        <p14:creationId xmlns:p14="http://schemas.microsoft.com/office/powerpoint/2010/main" val="97494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42</a:t>
            </a:fld>
            <a:endParaRPr lang="en-AU"/>
          </a:p>
        </p:txBody>
      </p:sp>
    </p:spTree>
    <p:extLst>
      <p:ext uri="{BB962C8B-B14F-4D97-AF65-F5344CB8AC3E}">
        <p14:creationId xmlns:p14="http://schemas.microsoft.com/office/powerpoint/2010/main" val="2303368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43</a:t>
            </a:fld>
            <a:endParaRPr lang="en-AU"/>
          </a:p>
        </p:txBody>
      </p:sp>
    </p:spTree>
    <p:extLst>
      <p:ext uri="{BB962C8B-B14F-4D97-AF65-F5344CB8AC3E}">
        <p14:creationId xmlns:p14="http://schemas.microsoft.com/office/powerpoint/2010/main" val="3428880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smtClean="0"/>
              <a:t>APES315 – have to apply</a:t>
            </a:r>
            <a:r>
              <a:rPr lang="en-AU" sz="2000" baseline="0" dirty="0" smtClean="0"/>
              <a:t> expertise</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44</a:t>
            </a:fld>
            <a:endParaRPr lang="en-AU"/>
          </a:p>
        </p:txBody>
      </p:sp>
    </p:spTree>
    <p:extLst>
      <p:ext uri="{BB962C8B-B14F-4D97-AF65-F5344CB8AC3E}">
        <p14:creationId xmlns:p14="http://schemas.microsoft.com/office/powerpoint/2010/main" val="2301335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Tools to help you</a:t>
            </a:r>
          </a:p>
          <a:p>
            <a:pPr marL="171450" indent="-171450">
              <a:buFont typeface="Arial" panose="020B0604020202020204" pitchFamily="34" charset="0"/>
              <a:buChar char="•"/>
            </a:pPr>
            <a:r>
              <a:rPr lang="en-AU" sz="2000" dirty="0" smtClean="0"/>
              <a:t>Current exposure drafts</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45</a:t>
            </a:fld>
            <a:endParaRPr lang="en-AU"/>
          </a:p>
        </p:txBody>
      </p:sp>
    </p:spTree>
    <p:extLst>
      <p:ext uri="{BB962C8B-B14F-4D97-AF65-F5344CB8AC3E}">
        <p14:creationId xmlns:p14="http://schemas.microsoft.com/office/powerpoint/2010/main" val="3567559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You</a:t>
            </a:r>
            <a:r>
              <a:rPr lang="en-AU" sz="2000" baseline="0" dirty="0" smtClean="0"/>
              <a:t> might be thinking that your </a:t>
            </a:r>
            <a:r>
              <a:rPr lang="en-AU" sz="2000" b="1" u="sng" baseline="0" dirty="0" smtClean="0"/>
              <a:t>current templates or processes are not compliant </a:t>
            </a:r>
          </a:p>
          <a:p>
            <a:pPr marL="171450" indent="-171450">
              <a:buFont typeface="Arial" panose="020B0604020202020204" pitchFamily="34" charset="0"/>
              <a:buChar char="•"/>
            </a:pPr>
            <a:endParaRPr lang="en-AU" sz="2000" b="1" u="sng" dirty="0" smtClean="0"/>
          </a:p>
          <a:p>
            <a:pPr marL="171450" indent="-171450">
              <a:buFont typeface="Arial" panose="020B0604020202020204" pitchFamily="34" charset="0"/>
              <a:buChar char="•"/>
            </a:pPr>
            <a:r>
              <a:rPr lang="en-AU" sz="2000" b="1" u="sng" dirty="0" smtClean="0"/>
              <a:t>Disclaimer</a:t>
            </a:r>
            <a:r>
              <a:rPr lang="en-AU" sz="2000" dirty="0" smtClean="0"/>
              <a:t> – no links to any of these products</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46</a:t>
            </a:fld>
            <a:endParaRPr lang="en-AU"/>
          </a:p>
        </p:txBody>
      </p:sp>
    </p:spTree>
    <p:extLst>
      <p:ext uri="{BB962C8B-B14F-4D97-AF65-F5344CB8AC3E}">
        <p14:creationId xmlns:p14="http://schemas.microsoft.com/office/powerpoint/2010/main" val="785986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ED295 &amp; ED 297 – comments end 30 November</a:t>
            </a:r>
          </a:p>
          <a:p>
            <a:pPr marL="171450" indent="-171450">
              <a:buFont typeface="Arial" panose="020B0604020202020204" pitchFamily="34" charset="0"/>
              <a:buChar char="•"/>
            </a:pPr>
            <a:r>
              <a:rPr lang="en-AU" sz="2000" dirty="0" smtClean="0"/>
              <a:t>Will apply even to grandfathered</a:t>
            </a:r>
            <a:r>
              <a:rPr lang="en-AU" sz="2000" baseline="0" dirty="0" smtClean="0"/>
              <a:t> organisations</a:t>
            </a:r>
            <a:endParaRPr lang="en-AU" sz="2000" dirty="0" smtClean="0"/>
          </a:p>
          <a:p>
            <a:pPr marL="171450" indent="-171450">
              <a:buFont typeface="Arial" panose="020B0604020202020204" pitchFamily="34" charset="0"/>
              <a:buChar char="•"/>
            </a:pP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47</a:t>
            </a:fld>
            <a:endParaRPr lang="en-AU"/>
          </a:p>
        </p:txBody>
      </p:sp>
    </p:spTree>
    <p:extLst>
      <p:ext uri="{BB962C8B-B14F-4D97-AF65-F5344CB8AC3E}">
        <p14:creationId xmlns:p14="http://schemas.microsoft.com/office/powerpoint/2010/main" val="1401582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smtClean="0"/>
              <a:t>From AASB ED</a:t>
            </a:r>
            <a:r>
              <a:rPr lang="en-AU" sz="2000" baseline="0" dirty="0" smtClean="0"/>
              <a:t> 297 – Key Facts</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48</a:t>
            </a:fld>
            <a:endParaRPr lang="en-AU"/>
          </a:p>
        </p:txBody>
      </p:sp>
    </p:spTree>
    <p:extLst>
      <p:ext uri="{BB962C8B-B14F-4D97-AF65-F5344CB8AC3E}">
        <p14:creationId xmlns:p14="http://schemas.microsoft.com/office/powerpoint/2010/main" val="3230765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b="1" u="sng" dirty="0" smtClean="0"/>
              <a:t>Business cards </a:t>
            </a:r>
            <a:r>
              <a:rPr lang="en-AU" sz="2000" dirty="0" smtClean="0"/>
              <a:t>at registration desk or come talk to me</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49</a:t>
            </a:fld>
            <a:endParaRPr lang="en-AU"/>
          </a:p>
        </p:txBody>
      </p:sp>
    </p:spTree>
    <p:extLst>
      <p:ext uri="{BB962C8B-B14F-4D97-AF65-F5344CB8AC3E}">
        <p14:creationId xmlns:p14="http://schemas.microsoft.com/office/powerpoint/2010/main" val="120451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Just want to make sure we are all</a:t>
            </a:r>
            <a:r>
              <a:rPr lang="en-AU" sz="2000" baseline="0" dirty="0" smtClean="0"/>
              <a:t> on the same page – using same language</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5</a:t>
            </a:fld>
            <a:endParaRPr lang="en-AU"/>
          </a:p>
        </p:txBody>
      </p:sp>
    </p:spTree>
    <p:extLst>
      <p:ext uri="{BB962C8B-B14F-4D97-AF65-F5344CB8AC3E}">
        <p14:creationId xmlns:p14="http://schemas.microsoft.com/office/powerpoint/2010/main" val="15194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05F8B9-69AC-4474-A91F-E7D1E5D06646}" type="slidenum">
              <a:rPr lang="en-AU" smtClean="0"/>
              <a:t>50</a:t>
            </a:fld>
            <a:endParaRPr lang="en-AU"/>
          </a:p>
        </p:txBody>
      </p:sp>
    </p:spTree>
    <p:extLst>
      <p:ext uri="{BB962C8B-B14F-4D97-AF65-F5344CB8AC3E}">
        <p14:creationId xmlns:p14="http://schemas.microsoft.com/office/powerpoint/2010/main" val="379277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305F8B9-69AC-4474-A91F-E7D1E5D06646}" type="slidenum">
              <a:rPr lang="en-AU" smtClean="0"/>
              <a:t>51</a:t>
            </a:fld>
            <a:endParaRPr lang="en-AU"/>
          </a:p>
        </p:txBody>
      </p:sp>
    </p:spTree>
    <p:extLst>
      <p:ext uri="{BB962C8B-B14F-4D97-AF65-F5344CB8AC3E}">
        <p14:creationId xmlns:p14="http://schemas.microsoft.com/office/powerpoint/2010/main" val="421330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If you are</a:t>
            </a:r>
            <a:r>
              <a:rPr lang="en-AU" sz="2000" baseline="0" dirty="0" smtClean="0"/>
              <a:t> unsure – read </a:t>
            </a:r>
            <a:r>
              <a:rPr lang="en-AU" sz="2000" b="1" u="sng" baseline="0" dirty="0" smtClean="0"/>
              <a:t>ASIC website </a:t>
            </a:r>
            <a:r>
              <a:rPr lang="en-AU" sz="2000" baseline="0" dirty="0" smtClean="0"/>
              <a:t>– clear guidance of requirements is listed (</a:t>
            </a:r>
            <a:r>
              <a:rPr lang="en-AU" sz="2000" b="1" u="sng" baseline="0" dirty="0" smtClean="0"/>
              <a:t>ASIC INFO 31</a:t>
            </a:r>
            <a:r>
              <a:rPr lang="en-AU" sz="2000" baseline="0" dirty="0" smtClean="0"/>
              <a:t>)</a:t>
            </a:r>
          </a:p>
          <a:p>
            <a:pPr marL="171450" indent="-171450">
              <a:buFont typeface="Arial" panose="020B0604020202020204" pitchFamily="34" charset="0"/>
              <a:buChar char="•"/>
            </a:pPr>
            <a:r>
              <a:rPr lang="en-AU" sz="2000" baseline="0" dirty="0" smtClean="0"/>
              <a:t>Note changes in </a:t>
            </a:r>
            <a:r>
              <a:rPr lang="en-AU" sz="2000" b="1" u="sng" baseline="0" dirty="0" smtClean="0"/>
              <a:t>ASIC Thresholds </a:t>
            </a:r>
            <a:r>
              <a:rPr lang="en-AU" sz="2000" baseline="0" dirty="0" smtClean="0"/>
              <a:t>– must consider consolidated figures in determining threshold</a:t>
            </a:r>
          </a:p>
          <a:p>
            <a:pPr marL="628650" lvl="1" indent="-171450">
              <a:buFont typeface="Arial" panose="020B0604020202020204" pitchFamily="34" charset="0"/>
              <a:buChar char="•"/>
            </a:pPr>
            <a:r>
              <a:rPr lang="en-AU" sz="2000" dirty="0" smtClean="0"/>
              <a:t>Assets - $12.5m to $25m</a:t>
            </a:r>
          </a:p>
          <a:p>
            <a:pPr marL="628650" lvl="1" indent="-171450">
              <a:buFont typeface="Arial" panose="020B0604020202020204" pitchFamily="34" charset="0"/>
              <a:buChar char="•"/>
            </a:pPr>
            <a:r>
              <a:rPr lang="en-AU" sz="2000" baseline="0" dirty="0" smtClean="0"/>
              <a:t>Turnover</a:t>
            </a:r>
            <a:r>
              <a:rPr lang="en-AU" sz="2000" dirty="0" smtClean="0"/>
              <a:t> - $25m to $50m</a:t>
            </a:r>
          </a:p>
          <a:p>
            <a:pPr marL="628650" lvl="1" indent="-171450">
              <a:buFont typeface="Arial" panose="020B0604020202020204" pitchFamily="34" charset="0"/>
              <a:buChar char="•"/>
            </a:pPr>
            <a:r>
              <a:rPr lang="en-AU" sz="2000" baseline="0" dirty="0" smtClean="0"/>
              <a:t>Staff</a:t>
            </a:r>
            <a:r>
              <a:rPr lang="en-AU" sz="2000" dirty="0" smtClean="0"/>
              <a:t> – 50 to 100</a:t>
            </a:r>
            <a:endParaRPr lang="en-AU" sz="2000" baseline="0" dirty="0" smtClean="0"/>
          </a:p>
          <a:p>
            <a:pPr marL="0" indent="0">
              <a:buFont typeface="Arial" panose="020B0604020202020204" pitchFamily="34" charset="0"/>
              <a:buNone/>
            </a:pP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6</a:t>
            </a:fld>
            <a:endParaRPr lang="en-AU"/>
          </a:p>
        </p:txBody>
      </p:sp>
    </p:spTree>
    <p:extLst>
      <p:ext uri="{BB962C8B-B14F-4D97-AF65-F5344CB8AC3E}">
        <p14:creationId xmlns:p14="http://schemas.microsoft.com/office/powerpoint/2010/main" val="194762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Company Ltd Guarantee – may have review below $1m</a:t>
            </a:r>
          </a:p>
          <a:p>
            <a:pPr marL="171450" indent="-171450">
              <a:buFont typeface="Arial" panose="020B0604020202020204" pitchFamily="34" charset="0"/>
              <a:buChar char="•"/>
            </a:pPr>
            <a:r>
              <a:rPr lang="en-AU" sz="2000" dirty="0" smtClean="0"/>
              <a:t>Small Pty Ltd &amp; directed – audit if</a:t>
            </a:r>
            <a:r>
              <a:rPr lang="en-AU" sz="2000" baseline="0" dirty="0" smtClean="0"/>
              <a:t> requested as part of direction</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7</a:t>
            </a:fld>
            <a:endParaRPr lang="en-AU"/>
          </a:p>
        </p:txBody>
      </p:sp>
    </p:spTree>
    <p:extLst>
      <p:ext uri="{BB962C8B-B14F-4D97-AF65-F5344CB8AC3E}">
        <p14:creationId xmlns:p14="http://schemas.microsoft.com/office/powerpoint/2010/main" val="324749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2000" dirty="0" smtClean="0"/>
              <a:t>Who has to lodge is the easy part – now looking at </a:t>
            </a:r>
            <a:r>
              <a:rPr lang="en-AU" sz="2000" b="1" u="sng" dirty="0" smtClean="0"/>
              <a:t>what to lodge </a:t>
            </a:r>
            <a:r>
              <a:rPr lang="en-AU" sz="2000" dirty="0" smtClean="0"/>
              <a:t>is where it becomes more complex</a:t>
            </a:r>
          </a:p>
          <a:p>
            <a:pPr marL="171450" indent="-171450">
              <a:buFont typeface="Arial" panose="020B0604020202020204" pitchFamily="34" charset="0"/>
              <a:buChar char="•"/>
            </a:pPr>
            <a:r>
              <a:rPr lang="en-AU" sz="2000" dirty="0" smtClean="0"/>
              <a:t>If there is no </a:t>
            </a:r>
            <a:r>
              <a:rPr lang="en-AU" sz="2000" b="1" u="sng" dirty="0" smtClean="0"/>
              <a:t>consistent minimum standard</a:t>
            </a:r>
            <a:r>
              <a:rPr lang="en-AU" sz="2000" dirty="0" smtClean="0"/>
              <a:t>, financial reporting becomes meaningless</a:t>
            </a:r>
            <a:endParaRPr lang="en-AU" sz="2000" dirty="0"/>
          </a:p>
        </p:txBody>
      </p:sp>
      <p:sp>
        <p:nvSpPr>
          <p:cNvPr id="4" name="Slide Number Placeholder 3"/>
          <p:cNvSpPr>
            <a:spLocks noGrp="1"/>
          </p:cNvSpPr>
          <p:nvPr>
            <p:ph type="sldNum" sz="quarter" idx="10"/>
          </p:nvPr>
        </p:nvSpPr>
        <p:spPr/>
        <p:txBody>
          <a:bodyPr/>
          <a:lstStyle/>
          <a:p>
            <a:fld id="{1305F8B9-69AC-4474-A91F-E7D1E5D06646}" type="slidenum">
              <a:rPr lang="en-AU" smtClean="0"/>
              <a:t>8</a:t>
            </a:fld>
            <a:endParaRPr lang="en-AU"/>
          </a:p>
        </p:txBody>
      </p:sp>
    </p:spTree>
    <p:extLst>
      <p:ext uri="{BB962C8B-B14F-4D97-AF65-F5344CB8AC3E}">
        <p14:creationId xmlns:p14="http://schemas.microsoft.com/office/powerpoint/2010/main" val="75217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smtClean="0"/>
              <a:t>Many and </a:t>
            </a:r>
            <a:r>
              <a:rPr lang="en-AU" sz="1800" b="1" u="sng" dirty="0" smtClean="0"/>
              <a:t>varied reporting requirements </a:t>
            </a:r>
            <a:r>
              <a:rPr lang="en-AU" sz="1800" dirty="0" smtClean="0"/>
              <a:t>from different</a:t>
            </a:r>
            <a:r>
              <a:rPr lang="en-AU" sz="1800" baseline="0" dirty="0" smtClean="0"/>
              <a:t> legislation</a:t>
            </a:r>
          </a:p>
          <a:p>
            <a:pPr marL="171450" indent="-171450">
              <a:buFont typeface="Arial" panose="020B0604020202020204" pitchFamily="34" charset="0"/>
              <a:buChar char="•"/>
            </a:pPr>
            <a:r>
              <a:rPr lang="en-AU" sz="1800" b="1" u="sng" baseline="0" dirty="0" smtClean="0"/>
              <a:t>Current practice is poor</a:t>
            </a:r>
            <a:r>
              <a:rPr lang="en-AU" sz="1800" baseline="0" dirty="0" smtClean="0"/>
              <a:t>, i.e. 1/3 of reports note 1 wasn’t sufficient to know if R&amp;M applied or not</a:t>
            </a:r>
          </a:p>
          <a:p>
            <a:pPr marL="171450" indent="-171450">
              <a:buFont typeface="Arial" panose="020B0604020202020204" pitchFamily="34" charset="0"/>
              <a:buChar char="•"/>
            </a:pPr>
            <a:r>
              <a:rPr lang="en-AU" sz="1800" baseline="0" dirty="0" smtClean="0"/>
              <a:t>Regulators have advised </a:t>
            </a:r>
            <a:r>
              <a:rPr lang="en-AU" sz="1800" b="1" u="sng" baseline="0" dirty="0" smtClean="0"/>
              <a:t>reporting entity concept is not enforceable </a:t>
            </a:r>
            <a:r>
              <a:rPr lang="en-AU" sz="1800" baseline="0" dirty="0" smtClean="0"/>
              <a:t>as uses too much judgement</a:t>
            </a:r>
          </a:p>
          <a:p>
            <a:pPr marL="171450" indent="-171450">
              <a:buFont typeface="Arial" panose="020B0604020202020204" pitchFamily="34" charset="0"/>
              <a:buChar char="•"/>
            </a:pPr>
            <a:r>
              <a:rPr lang="en-AU" sz="1800" baseline="0" dirty="0" smtClean="0"/>
              <a:t>Self assessment of </a:t>
            </a:r>
            <a:r>
              <a:rPr lang="en-AU" sz="1800" baseline="0" dirty="0" err="1" smtClean="0"/>
              <a:t>SPFR</a:t>
            </a:r>
            <a:r>
              <a:rPr lang="en-AU" sz="1800" baseline="0" dirty="0" smtClean="0"/>
              <a:t> has resulted in </a:t>
            </a:r>
            <a:r>
              <a:rPr lang="en-AU" sz="1800" b="1" u="sng" baseline="0" dirty="0" smtClean="0"/>
              <a:t>inconsistent application of R&amp;M</a:t>
            </a:r>
            <a:r>
              <a:rPr lang="en-AU" sz="1800" baseline="0" dirty="0" smtClean="0"/>
              <a:t> in RG85 – reports are not </a:t>
            </a:r>
            <a:r>
              <a:rPr lang="en-AU" sz="1800" b="1" baseline="0" dirty="0" smtClean="0">
                <a:solidFill>
                  <a:srgbClr val="FF0000"/>
                </a:solidFill>
              </a:rPr>
              <a:t>consistent, comparable, transparent or enforceable</a:t>
            </a:r>
          </a:p>
          <a:p>
            <a:pPr marL="171450" indent="-171450">
              <a:buFont typeface="Arial" panose="020B0604020202020204" pitchFamily="34" charset="0"/>
              <a:buChar char="•"/>
            </a:pPr>
            <a:r>
              <a:rPr lang="en-AU" sz="1800" b="1" baseline="0" dirty="0" smtClean="0"/>
              <a:t>Diversity in practice </a:t>
            </a:r>
            <a:r>
              <a:rPr lang="en-AU" sz="1800" baseline="0" dirty="0" smtClean="0"/>
              <a:t>regarding consolidation and equity accounting</a:t>
            </a:r>
          </a:p>
          <a:p>
            <a:pPr marL="171450" indent="-171450">
              <a:buFont typeface="Arial" panose="020B0604020202020204" pitchFamily="34" charset="0"/>
              <a:buChar char="•"/>
            </a:pPr>
            <a:r>
              <a:rPr lang="en-AU" sz="1800" b="1" u="sng" baseline="0" dirty="0" smtClean="0"/>
              <a:t>Changes coming soon</a:t>
            </a:r>
            <a:r>
              <a:rPr lang="en-AU" sz="1800" baseline="0" dirty="0" smtClean="0"/>
              <a:t> – but more on that later</a:t>
            </a:r>
            <a:endParaRPr lang="en-AU" sz="1800" dirty="0"/>
          </a:p>
        </p:txBody>
      </p:sp>
      <p:sp>
        <p:nvSpPr>
          <p:cNvPr id="4" name="Slide Number Placeholder 3"/>
          <p:cNvSpPr>
            <a:spLocks noGrp="1"/>
          </p:cNvSpPr>
          <p:nvPr>
            <p:ph type="sldNum" sz="quarter" idx="10"/>
          </p:nvPr>
        </p:nvSpPr>
        <p:spPr/>
        <p:txBody>
          <a:bodyPr/>
          <a:lstStyle/>
          <a:p>
            <a:fld id="{1305F8B9-69AC-4474-A91F-E7D1E5D06646}" type="slidenum">
              <a:rPr lang="en-AU" smtClean="0"/>
              <a:t>9</a:t>
            </a:fld>
            <a:endParaRPr lang="en-AU"/>
          </a:p>
        </p:txBody>
      </p:sp>
    </p:spTree>
    <p:extLst>
      <p:ext uri="{BB962C8B-B14F-4D97-AF65-F5344CB8AC3E}">
        <p14:creationId xmlns:p14="http://schemas.microsoft.com/office/powerpoint/2010/main" val="355778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2532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1169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675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29119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10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83745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94263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965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258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96323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B9F04-0CDB-4536-A811-6E6C0CC40BB3}" type="datetimeFigureOut">
              <a:rPr lang="en-AU" smtClean="0"/>
              <a:t>25/11/2019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086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FB9F04-0CDB-4536-A811-6E6C0CC40BB3}" type="datetimeFigureOut">
              <a:rPr lang="en-AU" smtClean="0"/>
              <a:t>25/11/2019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15364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FB9F04-0CDB-4536-A811-6E6C0CC40BB3}" type="datetimeFigureOut">
              <a:rPr lang="en-AU" smtClean="0"/>
              <a:t>25/11/2019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44696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B9F04-0CDB-4536-A811-6E6C0CC40BB3}" type="datetimeFigureOut">
              <a:rPr lang="en-AU" smtClean="0"/>
              <a:t>25/11/2019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08129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FB9F04-0CDB-4536-A811-6E6C0CC40BB3}" type="datetimeFigureOut">
              <a:rPr lang="en-AU" smtClean="0"/>
              <a:t>25/11/2019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31634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
        <p:nvSpPr>
          <p:cNvPr id="5" name="Date Placeholder 4"/>
          <p:cNvSpPr>
            <a:spLocks noGrp="1"/>
          </p:cNvSpPr>
          <p:nvPr>
            <p:ph type="dt" sz="half" idx="10"/>
          </p:nvPr>
        </p:nvSpPr>
        <p:spPr/>
        <p:txBody>
          <a:bodyPr/>
          <a:lstStyle/>
          <a:p>
            <a:fld id="{38FB9F04-0CDB-4536-A811-6E6C0CC40BB3}" type="datetimeFigureOut">
              <a:rPr lang="en-AU" smtClean="0"/>
              <a:t>25/11/2019</a:t>
            </a:fld>
            <a:endParaRPr lang="en-AU"/>
          </a:p>
        </p:txBody>
      </p:sp>
    </p:spTree>
    <p:extLst>
      <p:ext uri="{BB962C8B-B14F-4D97-AF65-F5344CB8AC3E}">
        <p14:creationId xmlns:p14="http://schemas.microsoft.com/office/powerpoint/2010/main" val="14461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0000"/>
            <a:lum/>
          </a:blip>
          <a:srcRect/>
          <a:stretch>
            <a:fillRect l="30000" r="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B9F04-0CDB-4536-A811-6E6C0CC40BB3}" type="datetimeFigureOut">
              <a:rPr lang="en-AU" smtClean="0"/>
              <a:t>25/11/2019</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60ECE3-7277-44D3-A1DA-F00ED120C1A2}" type="slidenum">
              <a:rPr lang="en-AU" smtClean="0"/>
              <a:t>‹#›</a:t>
            </a:fld>
            <a:endParaRPr lang="en-AU"/>
          </a:p>
        </p:txBody>
      </p:sp>
    </p:spTree>
    <p:extLst>
      <p:ext uri="{BB962C8B-B14F-4D97-AF65-F5344CB8AC3E}">
        <p14:creationId xmlns:p14="http://schemas.microsoft.com/office/powerpoint/2010/main" val="42617905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lastair@ausaudit.com.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ifrssystem.com/" TargetMode="External"/><Relationship Id="rId7"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tax.thomsonreuters.com.au/checkpoint/xyz" TargetMode="External"/><Relationship Id="rId5" Type="http://schemas.openxmlformats.org/officeDocument/2006/relationships/hyperlink" Target="https://www.xero.com/au/" TargetMode="External"/><Relationship Id="rId4" Type="http://schemas.openxmlformats.org/officeDocument/2006/relationships/hyperlink" Target="https://www.caseware.com.a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hyperlink" Target="https://asic.gov.au/regulatory-resources/financial-reporting-and-audit/preparers-of-financial-reports/lodgement-of-financial-report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info@ausaudit.com.a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Financial reporting for ASIC</a:t>
            </a:r>
          </a:p>
        </p:txBody>
      </p:sp>
      <p:sp>
        <p:nvSpPr>
          <p:cNvPr id="3" name="Subtitle 2"/>
          <p:cNvSpPr>
            <a:spLocks noGrp="1"/>
          </p:cNvSpPr>
          <p:nvPr>
            <p:ph type="subTitle" idx="1"/>
          </p:nvPr>
        </p:nvSpPr>
        <p:spPr/>
        <p:txBody>
          <a:bodyPr/>
          <a:lstStyle/>
          <a:p>
            <a:r>
              <a:rPr lang="en-AU" dirty="0" smtClean="0"/>
              <a:t>November 2019 </a:t>
            </a:r>
            <a:r>
              <a:rPr lang="en-AU" dirty="0" smtClean="0"/>
              <a:t>| </a:t>
            </a:r>
            <a:r>
              <a:rPr lang="en-AU" dirty="0" smtClean="0"/>
              <a:t>Tips</a:t>
            </a:r>
            <a:r>
              <a:rPr lang="en-AU" dirty="0"/>
              <a:t>, traps and pitfalls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7604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2475" y="114300"/>
            <a:ext cx="10687050" cy="6629400"/>
          </a:xfrm>
          <a:prstGeom prst="rect">
            <a:avLst/>
          </a:prstGeom>
        </p:spPr>
      </p:pic>
    </p:spTree>
    <p:extLst>
      <p:ext uri="{BB962C8B-B14F-4D97-AF65-F5344CB8AC3E}">
        <p14:creationId xmlns:p14="http://schemas.microsoft.com/office/powerpoint/2010/main" val="393259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compliant financial reports?</a:t>
            </a:r>
            <a:endParaRPr lang="en-AU" dirty="0"/>
          </a:p>
        </p:txBody>
      </p:sp>
      <p:sp>
        <p:nvSpPr>
          <p:cNvPr id="3" name="Content Placeholder 2"/>
          <p:cNvSpPr>
            <a:spLocks noGrp="1"/>
          </p:cNvSpPr>
          <p:nvPr>
            <p:ph idx="1"/>
          </p:nvPr>
        </p:nvSpPr>
        <p:spPr/>
        <p:txBody>
          <a:bodyPr>
            <a:noAutofit/>
          </a:bodyPr>
          <a:lstStyle/>
          <a:p>
            <a:r>
              <a:rPr lang="en-AU" sz="2800" dirty="0" smtClean="0"/>
              <a:t>Satisfies </a:t>
            </a:r>
            <a:r>
              <a:rPr lang="en-AU" sz="2800" dirty="0"/>
              <a:t>the legislative or regulatory or constitutional requirements for financial reporting</a:t>
            </a:r>
          </a:p>
          <a:p>
            <a:r>
              <a:rPr lang="en-AU" sz="2800" dirty="0"/>
              <a:t>Identifies the </a:t>
            </a:r>
            <a:r>
              <a:rPr lang="en-AU" sz="2800" b="1" dirty="0"/>
              <a:t>applicable reporting framework</a:t>
            </a:r>
          </a:p>
          <a:p>
            <a:r>
              <a:rPr lang="en-US" sz="2800" dirty="0"/>
              <a:t>Presents </a:t>
            </a:r>
            <a:r>
              <a:rPr lang="en-US" sz="2800" b="1" dirty="0"/>
              <a:t>a true and fair view </a:t>
            </a:r>
            <a:r>
              <a:rPr lang="en-US" sz="2800" dirty="0"/>
              <a:t>of financial position and </a:t>
            </a:r>
            <a:r>
              <a:rPr lang="en-US" sz="2800" dirty="0" smtClean="0"/>
              <a:t>performance</a:t>
            </a: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289726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are the relevant requirements?</a:t>
            </a:r>
            <a:endParaRPr lang="en-AU" dirty="0"/>
          </a:p>
        </p:txBody>
      </p:sp>
      <p:sp>
        <p:nvSpPr>
          <p:cNvPr id="3" name="Content Placeholder 2"/>
          <p:cNvSpPr>
            <a:spLocks noGrp="1"/>
          </p:cNvSpPr>
          <p:nvPr>
            <p:ph idx="1"/>
          </p:nvPr>
        </p:nvSpPr>
        <p:spPr/>
        <p:txBody>
          <a:bodyPr>
            <a:normAutofit/>
          </a:bodyPr>
          <a:lstStyle/>
          <a:p>
            <a:r>
              <a:rPr lang="en-AU" sz="2800" dirty="0"/>
              <a:t>Corporations Act 2001</a:t>
            </a:r>
          </a:p>
          <a:p>
            <a:r>
              <a:rPr lang="en-AU" sz="2800" dirty="0" smtClean="0"/>
              <a:t>The </a:t>
            </a:r>
            <a:r>
              <a:rPr lang="en-AU" sz="2800" dirty="0"/>
              <a:t>Conceptual </a:t>
            </a:r>
            <a:r>
              <a:rPr lang="en-AU" sz="2800" dirty="0" smtClean="0"/>
              <a:t>framework</a:t>
            </a:r>
          </a:p>
          <a:p>
            <a:r>
              <a:rPr lang="en-AU" sz="2800" dirty="0" smtClean="0"/>
              <a:t>APES 315 </a:t>
            </a:r>
            <a:r>
              <a:rPr lang="en-AU" sz="2800" dirty="0"/>
              <a:t>Compilation Reports</a:t>
            </a:r>
          </a:p>
          <a:p>
            <a:r>
              <a:rPr lang="en-AU" sz="2800" dirty="0"/>
              <a:t>The organisation’s governing </a:t>
            </a:r>
            <a:r>
              <a:rPr lang="en-AU" sz="2800" dirty="0" smtClean="0"/>
              <a:t>document (constitution)</a:t>
            </a:r>
            <a:endParaRPr lang="en-AU" sz="2800" dirty="0"/>
          </a:p>
          <a:p>
            <a:pPr marL="0" indent="0">
              <a:buNone/>
            </a:pP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659640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Corporations Act 2001</a:t>
            </a:r>
          </a:p>
        </p:txBody>
      </p:sp>
      <p:sp>
        <p:nvSpPr>
          <p:cNvPr id="3" name="Content Placeholder 2"/>
          <p:cNvSpPr>
            <a:spLocks noGrp="1"/>
          </p:cNvSpPr>
          <p:nvPr>
            <p:ph idx="1"/>
          </p:nvPr>
        </p:nvSpPr>
        <p:spPr/>
        <p:txBody>
          <a:bodyPr>
            <a:normAutofit/>
          </a:bodyPr>
          <a:lstStyle/>
          <a:p>
            <a:r>
              <a:rPr lang="en-AU" sz="2400" dirty="0"/>
              <a:t>Financial reporting required under Chapter </a:t>
            </a:r>
            <a:r>
              <a:rPr lang="en-AU" sz="2400" dirty="0" smtClean="0"/>
              <a:t>2M</a:t>
            </a:r>
          </a:p>
          <a:p>
            <a:pPr lvl="1"/>
            <a:r>
              <a:rPr lang="en-AU" sz="2000" dirty="0" smtClean="0"/>
              <a:t>S295 – contents of annual financial report</a:t>
            </a:r>
          </a:p>
          <a:p>
            <a:pPr lvl="1"/>
            <a:r>
              <a:rPr lang="en-AU" sz="2000" dirty="0" smtClean="0"/>
              <a:t>S296 – compliance with accounting standards and regulations</a:t>
            </a:r>
          </a:p>
          <a:p>
            <a:pPr lvl="1"/>
            <a:r>
              <a:rPr lang="en-AU" sz="2000" dirty="0" smtClean="0"/>
              <a:t>S297 – true and fair view</a:t>
            </a:r>
            <a:endParaRPr lang="en-AU" sz="2000" dirty="0"/>
          </a:p>
          <a:p>
            <a:r>
              <a:rPr lang="en-AU" sz="2400" dirty="0" smtClean="0"/>
              <a:t>A </a:t>
            </a:r>
            <a:r>
              <a:rPr lang="en-AU" sz="2400" dirty="0"/>
              <a:t>distinction between reporting and non reporting entities</a:t>
            </a:r>
          </a:p>
          <a:p>
            <a:r>
              <a:rPr lang="en-US" sz="2400" b="1" dirty="0" err="1"/>
              <a:t>RG</a:t>
            </a:r>
            <a:r>
              <a:rPr lang="en-US" sz="2400" b="1" dirty="0"/>
              <a:t> 85 Reporting requirements for non-reporting entities </a:t>
            </a:r>
            <a:endParaRPr lang="en-US" sz="2400" b="1" dirty="0" smtClean="0"/>
          </a:p>
          <a:p>
            <a:pPr lvl="1"/>
            <a:r>
              <a:rPr lang="en-US" sz="2200" i="1" dirty="0" smtClean="0"/>
              <a:t>Issued July </a:t>
            </a:r>
            <a:r>
              <a:rPr lang="en-US" sz="2200" i="1" dirty="0"/>
              <a:t>2005</a:t>
            </a:r>
            <a:endParaRPr lang="en-US" sz="2200" dirty="0"/>
          </a:p>
          <a:p>
            <a:endParaRPr lang="en-AU" sz="2400" dirty="0"/>
          </a:p>
          <a:p>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76633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reporting entity?</a:t>
            </a:r>
            <a:endParaRPr lang="en-AU" dirty="0"/>
          </a:p>
        </p:txBody>
      </p:sp>
      <p:sp>
        <p:nvSpPr>
          <p:cNvPr id="3" name="Content Placeholder 2"/>
          <p:cNvSpPr>
            <a:spLocks noGrp="1"/>
          </p:cNvSpPr>
          <p:nvPr>
            <p:ph idx="1"/>
          </p:nvPr>
        </p:nvSpPr>
        <p:spPr>
          <a:xfrm>
            <a:off x="677334" y="1930401"/>
            <a:ext cx="8596668" cy="4110962"/>
          </a:xfrm>
        </p:spPr>
        <p:txBody>
          <a:bodyPr>
            <a:noAutofit/>
          </a:bodyPr>
          <a:lstStyle/>
          <a:p>
            <a:pPr marL="0" indent="0">
              <a:buNone/>
            </a:pPr>
            <a:r>
              <a:rPr lang="en-AU" sz="2000" dirty="0"/>
              <a:t>Reporting entities are described in Statement of Accounting Concepts  SAC 1 – Definition of </a:t>
            </a:r>
            <a:r>
              <a:rPr lang="en-AU" sz="2000" dirty="0" smtClean="0"/>
              <a:t>the Reporting Entity</a:t>
            </a:r>
          </a:p>
          <a:p>
            <a:r>
              <a:rPr lang="en-US" sz="2400" dirty="0"/>
              <a:t>Reporting entities are all entities (</a:t>
            </a:r>
            <a:r>
              <a:rPr lang="en-US" sz="2400" b="1" dirty="0"/>
              <a:t>including economic entities</a:t>
            </a:r>
            <a:r>
              <a:rPr lang="en-US" sz="2400" dirty="0"/>
              <a:t>) </a:t>
            </a:r>
            <a:r>
              <a:rPr lang="en-US" sz="2400" dirty="0" smtClean="0"/>
              <a:t>in respect </a:t>
            </a:r>
            <a:r>
              <a:rPr lang="en-US" sz="2400" dirty="0"/>
              <a:t>of which it is reasonable to expect the existence of </a:t>
            </a:r>
            <a:r>
              <a:rPr lang="en-US" sz="2400" b="1" dirty="0" smtClean="0"/>
              <a:t>users dependent </a:t>
            </a:r>
            <a:r>
              <a:rPr lang="en-US" sz="2400" b="1" dirty="0"/>
              <a:t>on general purpose </a:t>
            </a:r>
            <a:r>
              <a:rPr lang="en-US" sz="2400" dirty="0"/>
              <a:t>financial reports for </a:t>
            </a:r>
            <a:r>
              <a:rPr lang="en-US" sz="2400" dirty="0" smtClean="0"/>
              <a:t>information which </a:t>
            </a:r>
            <a:r>
              <a:rPr lang="en-US" sz="2400" dirty="0"/>
              <a:t>will be useful to them for making and evaluating </a:t>
            </a:r>
            <a:r>
              <a:rPr lang="en-US" sz="2400" b="1" dirty="0" smtClean="0"/>
              <a:t>decisions about </a:t>
            </a:r>
            <a:r>
              <a:rPr lang="en-US" sz="2400" b="1" dirty="0"/>
              <a:t>the allocation </a:t>
            </a:r>
            <a:r>
              <a:rPr lang="en-US" sz="2400" dirty="0"/>
              <a:t>of scarce resources.</a:t>
            </a:r>
            <a:endParaRPr lang="en-AU" sz="2400" dirty="0"/>
          </a:p>
          <a:p>
            <a:r>
              <a:rPr lang="en-AU" sz="2400" dirty="0" smtClean="0"/>
              <a:t>A </a:t>
            </a:r>
            <a:r>
              <a:rPr lang="en-AU" sz="2400" dirty="0"/>
              <a:t>reporting entity must produce </a:t>
            </a:r>
            <a:r>
              <a:rPr lang="en-AU" sz="2400" b="1" dirty="0"/>
              <a:t>a General Purpose Financial Report </a:t>
            </a:r>
            <a:r>
              <a:rPr lang="en-AU" sz="2400" dirty="0"/>
              <a:t>applying all relevant Accounting Standards either International or </a:t>
            </a:r>
            <a:r>
              <a:rPr lang="en-AU" sz="2400" dirty="0" smtClean="0"/>
              <a:t>Australian</a:t>
            </a:r>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49189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 85 Reporting requirements for non-reporting entities</a:t>
            </a:r>
            <a:endParaRPr lang="en-AU" dirty="0"/>
          </a:p>
        </p:txBody>
      </p:sp>
      <p:sp>
        <p:nvSpPr>
          <p:cNvPr id="3" name="Content Placeholder 2"/>
          <p:cNvSpPr>
            <a:spLocks noGrp="1"/>
          </p:cNvSpPr>
          <p:nvPr>
            <p:ph idx="1"/>
          </p:nvPr>
        </p:nvSpPr>
        <p:spPr/>
        <p:txBody>
          <a:bodyPr>
            <a:normAutofit/>
          </a:bodyPr>
          <a:lstStyle/>
          <a:p>
            <a:r>
              <a:rPr lang="en-US" sz="2000" dirty="0"/>
              <a:t>The </a:t>
            </a:r>
            <a:r>
              <a:rPr lang="en-US" sz="2000" b="1" dirty="0"/>
              <a:t>accounting standards </a:t>
            </a:r>
            <a:r>
              <a:rPr lang="en-US" sz="2000" dirty="0"/>
              <a:t>provide a framework for determining </a:t>
            </a:r>
            <a:r>
              <a:rPr lang="en-US" sz="2000" dirty="0" smtClean="0"/>
              <a:t>a </a:t>
            </a:r>
            <a:r>
              <a:rPr lang="en-US" sz="2000" b="1" dirty="0" smtClean="0"/>
              <a:t>consistent </a:t>
            </a:r>
            <a:r>
              <a:rPr lang="en-US" sz="2000" b="1" dirty="0"/>
              <a:t>meaning </a:t>
            </a:r>
            <a:r>
              <a:rPr lang="en-US" sz="2000" dirty="0"/>
              <a:t>of ‘financial position’ and ‘profit or loss’ in </a:t>
            </a:r>
            <a:r>
              <a:rPr lang="en-US" sz="2000" dirty="0" smtClean="0"/>
              <a:t>financial reporting </a:t>
            </a:r>
            <a:r>
              <a:rPr lang="en-US" sz="2000" dirty="0"/>
              <a:t>across entities. </a:t>
            </a:r>
            <a:endParaRPr lang="en-US" sz="2000" dirty="0" smtClean="0"/>
          </a:p>
          <a:p>
            <a:r>
              <a:rPr lang="en-US" sz="2000" b="1" dirty="0" smtClean="0"/>
              <a:t>In </a:t>
            </a:r>
            <a:r>
              <a:rPr lang="en-US" sz="2000" b="1" dirty="0"/>
              <a:t>the absence of any such framework</a:t>
            </a:r>
            <a:r>
              <a:rPr lang="en-US" sz="2000" dirty="0"/>
              <a:t>, the figures disclosed </a:t>
            </a:r>
            <a:r>
              <a:rPr lang="en-US" sz="2000" dirty="0" smtClean="0"/>
              <a:t>in financial </a:t>
            </a:r>
            <a:r>
              <a:rPr lang="en-US" sz="2000" b="1" dirty="0"/>
              <a:t>statements would lose their meaning </a:t>
            </a:r>
            <a:r>
              <a:rPr lang="en-US" sz="2000" dirty="0"/>
              <a:t>and could be </a:t>
            </a:r>
            <a:r>
              <a:rPr lang="en-US" sz="2000" dirty="0" smtClean="0"/>
              <a:t>determined completely </a:t>
            </a:r>
            <a:r>
              <a:rPr lang="en-US" sz="2000" dirty="0"/>
              <a:t>at the </a:t>
            </a:r>
            <a:r>
              <a:rPr lang="en-US" sz="2000" b="1" dirty="0"/>
              <a:t>whim</a:t>
            </a:r>
            <a:r>
              <a:rPr lang="en-US" sz="2000" dirty="0"/>
              <a:t> of the directors of individual </a:t>
            </a:r>
            <a:r>
              <a:rPr lang="en-US" sz="2000" dirty="0" smtClean="0"/>
              <a:t>entities</a:t>
            </a:r>
          </a:p>
          <a:p>
            <a:r>
              <a:rPr lang="en-AU" sz="2000" dirty="0"/>
              <a:t>The </a:t>
            </a:r>
            <a:r>
              <a:rPr lang="en-AU" sz="2000" b="1" dirty="0" smtClean="0"/>
              <a:t>profit </a:t>
            </a:r>
            <a:r>
              <a:rPr lang="en-US" sz="2000" b="1" dirty="0" smtClean="0"/>
              <a:t>or </a:t>
            </a:r>
            <a:r>
              <a:rPr lang="en-US" sz="2000" b="1" dirty="0"/>
              <a:t>loss </a:t>
            </a:r>
            <a:r>
              <a:rPr lang="en-US" sz="2000" dirty="0"/>
              <a:t>reported by an individual entity </a:t>
            </a:r>
            <a:r>
              <a:rPr lang="en-US" sz="2000" b="1" dirty="0"/>
              <a:t>would vary greatly </a:t>
            </a:r>
            <a:r>
              <a:rPr lang="en-US" sz="2000" dirty="0" smtClean="0"/>
              <a:t>depending upon </a:t>
            </a:r>
            <a:r>
              <a:rPr lang="en-US" sz="2000" dirty="0"/>
              <a:t>which individuals were responsible for the preparation of </a:t>
            </a:r>
            <a:r>
              <a:rPr lang="en-US" sz="2000" dirty="0" smtClean="0"/>
              <a:t>its </a:t>
            </a:r>
            <a:r>
              <a:rPr lang="en-AU" sz="2000" dirty="0" smtClean="0"/>
              <a:t>financial </a:t>
            </a:r>
            <a:r>
              <a:rPr lang="en-AU" sz="2000" dirty="0"/>
              <a:t>statements</a:t>
            </a:r>
            <a:r>
              <a:rPr lang="en-AU" sz="2000" dirty="0" smtClean="0"/>
              <a:t>.</a:t>
            </a:r>
            <a:r>
              <a:rPr lang="en-US" sz="2000" dirty="0"/>
              <a:t> </a:t>
            </a:r>
            <a:endParaRPr lang="en-US" sz="2000" dirty="0" smtClean="0"/>
          </a:p>
          <a:p>
            <a:r>
              <a:rPr lang="en-US" sz="2000" b="1" dirty="0" smtClean="0"/>
              <a:t>This </a:t>
            </a:r>
            <a:r>
              <a:rPr lang="en-US" sz="2000" b="1" dirty="0"/>
              <a:t>would not be consistent </a:t>
            </a:r>
            <a:r>
              <a:rPr lang="en-US" sz="2000" dirty="0"/>
              <a:t>with the requirements of the Act </a:t>
            </a:r>
            <a:r>
              <a:rPr lang="en-US" sz="2000" dirty="0" smtClean="0"/>
              <a:t>for financial </a:t>
            </a:r>
            <a:r>
              <a:rPr lang="en-US" sz="2000" dirty="0"/>
              <a:t>reports to give a </a:t>
            </a:r>
            <a:r>
              <a:rPr lang="en-US" sz="2000" b="1" dirty="0"/>
              <a:t>true and fair view </a:t>
            </a:r>
            <a:r>
              <a:rPr lang="en-US" sz="2000" dirty="0"/>
              <a:t>(s297)</a:t>
            </a:r>
            <a:endParaRPr lang="en-AU"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17646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 85 Reporting requirements for non-reporting entities</a:t>
            </a:r>
            <a:endParaRPr lang="en-AU" dirty="0"/>
          </a:p>
        </p:txBody>
      </p:sp>
      <p:sp>
        <p:nvSpPr>
          <p:cNvPr id="3" name="Content Placeholder 2"/>
          <p:cNvSpPr>
            <a:spLocks noGrp="1"/>
          </p:cNvSpPr>
          <p:nvPr>
            <p:ph idx="1"/>
          </p:nvPr>
        </p:nvSpPr>
        <p:spPr/>
        <p:txBody>
          <a:bodyPr>
            <a:normAutofit/>
          </a:bodyPr>
          <a:lstStyle/>
          <a:p>
            <a:r>
              <a:rPr lang="en-US" sz="2400" dirty="0"/>
              <a:t>Directors of non-reporting entities must also consider carefully </a:t>
            </a:r>
            <a:r>
              <a:rPr lang="en-US" sz="2400" b="1" dirty="0" smtClean="0"/>
              <a:t>the need </a:t>
            </a:r>
            <a:r>
              <a:rPr lang="en-US" sz="2400" b="1" dirty="0"/>
              <a:t>to make disclosures </a:t>
            </a:r>
            <a:r>
              <a:rPr lang="en-US" sz="2400" dirty="0"/>
              <a:t>which are </a:t>
            </a:r>
            <a:r>
              <a:rPr lang="en-US" sz="2400" b="1" dirty="0"/>
              <a:t>not directly prescribed by </a:t>
            </a:r>
            <a:r>
              <a:rPr lang="en-US" sz="2400" b="1" dirty="0" smtClean="0"/>
              <a:t>accounting standards</a:t>
            </a:r>
            <a:r>
              <a:rPr lang="en-US" sz="2400" dirty="0"/>
              <a:t>, but which may be necessary in order for the </a:t>
            </a:r>
            <a:r>
              <a:rPr lang="en-US" sz="2400" dirty="0" smtClean="0"/>
              <a:t>financial statements </a:t>
            </a:r>
            <a:r>
              <a:rPr lang="en-US" sz="2400" dirty="0"/>
              <a:t>to give a </a:t>
            </a:r>
            <a:r>
              <a:rPr lang="en-US" sz="2400" b="1" dirty="0"/>
              <a:t>true and fair view</a:t>
            </a:r>
            <a:r>
              <a:rPr lang="en-US" sz="2400" dirty="0"/>
              <a:t>. </a:t>
            </a:r>
            <a:endParaRPr lang="en-US" sz="2400" dirty="0" smtClean="0"/>
          </a:p>
          <a:p>
            <a:r>
              <a:rPr lang="en-US" sz="2400" dirty="0" smtClean="0"/>
              <a:t>Such </a:t>
            </a:r>
            <a:r>
              <a:rPr lang="en-US" sz="2400" dirty="0"/>
              <a:t>disclosures could </a:t>
            </a:r>
            <a:r>
              <a:rPr lang="en-US" sz="2400" dirty="0" smtClean="0"/>
              <a:t>include certain </a:t>
            </a:r>
            <a:r>
              <a:rPr lang="en-US" sz="2400" dirty="0"/>
              <a:t>significant </a:t>
            </a:r>
            <a:r>
              <a:rPr lang="en-US" sz="2400" b="1" dirty="0"/>
              <a:t>related party transactions</a:t>
            </a:r>
            <a:r>
              <a:rPr lang="en-US" sz="2400" dirty="0"/>
              <a:t>.</a:t>
            </a:r>
            <a:endParaRPr lang="en-AU"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679331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RG85 </a:t>
            </a:r>
            <a:r>
              <a:rPr lang="en-US" dirty="0"/>
              <a:t>Reporting requirements for non-reporting entities</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a:t>A </a:t>
            </a:r>
            <a:r>
              <a:rPr lang="en-AU" dirty="0" smtClean="0"/>
              <a:t>non-reporting </a:t>
            </a:r>
            <a:r>
              <a:rPr lang="en-AU" dirty="0"/>
              <a:t>entity should </a:t>
            </a:r>
            <a:r>
              <a:rPr lang="en-AU" dirty="0" smtClean="0"/>
              <a:t>as a minimum produce </a:t>
            </a:r>
            <a:r>
              <a:rPr lang="en-AU" dirty="0"/>
              <a:t>a special purpose financial report </a:t>
            </a:r>
            <a:r>
              <a:rPr lang="en-AU" dirty="0" smtClean="0"/>
              <a:t>satisfying RG85</a:t>
            </a:r>
            <a:r>
              <a:rPr lang="en-AU" dirty="0"/>
              <a:t>:</a:t>
            </a:r>
          </a:p>
          <a:p>
            <a:r>
              <a:rPr lang="en-US" dirty="0"/>
              <a:t>Complies with the </a:t>
            </a:r>
            <a:r>
              <a:rPr lang="en-US" b="1" dirty="0"/>
              <a:t>recognition and measurement requirements </a:t>
            </a:r>
            <a:r>
              <a:rPr lang="en-US" dirty="0"/>
              <a:t>of the Accounting standards and the disclosure requirements of </a:t>
            </a:r>
            <a:endParaRPr lang="en-AU" dirty="0"/>
          </a:p>
          <a:p>
            <a:pPr lvl="1"/>
            <a:r>
              <a:rPr lang="en-US" sz="1800" dirty="0"/>
              <a:t>AASB 101 ‘Presentation of Financial Statements’;</a:t>
            </a:r>
          </a:p>
          <a:p>
            <a:pPr lvl="1"/>
            <a:r>
              <a:rPr lang="en-US" sz="1800" dirty="0"/>
              <a:t>AASB 107 ‘</a:t>
            </a:r>
            <a:r>
              <a:rPr lang="en-US" sz="1800" b="1" dirty="0"/>
              <a:t>Cash Flow Statements</a:t>
            </a:r>
            <a:r>
              <a:rPr lang="en-US" sz="1800" dirty="0"/>
              <a:t>’;</a:t>
            </a:r>
          </a:p>
          <a:p>
            <a:pPr lvl="1"/>
            <a:r>
              <a:rPr lang="en-US" sz="1800" dirty="0"/>
              <a:t>AASB 108 ‘Accounting Policies, Changes in Accounting Estimates and Errors’; and</a:t>
            </a:r>
          </a:p>
          <a:p>
            <a:pPr lvl="1"/>
            <a:r>
              <a:rPr lang="en-US" sz="1800" dirty="0"/>
              <a:t>AASB 1048 ‘Interpretation and Application of Standards</a:t>
            </a:r>
            <a:r>
              <a:rPr lang="en-US" sz="1800" dirty="0" smtClean="0"/>
              <a:t>’.</a:t>
            </a:r>
          </a:p>
          <a:p>
            <a:pPr lvl="1"/>
            <a:r>
              <a:rPr lang="en-US" sz="1800" dirty="0" smtClean="0"/>
              <a:t>AASB 1054 ‘Australian Additional Disclosures’</a:t>
            </a:r>
            <a:endParaRPr lang="en-AU" sz="1800" dirty="0"/>
          </a:p>
          <a:p>
            <a:r>
              <a:rPr lang="en-AU" dirty="0"/>
              <a:t>Small Pty Ltd companies do not have to comply with </a:t>
            </a:r>
            <a:r>
              <a:rPr lang="en-AU" dirty="0" smtClean="0"/>
              <a:t>RG85 </a:t>
            </a:r>
            <a:r>
              <a:rPr lang="en-AU" dirty="0"/>
              <a:t>unless required to do so by shareholders or the governing document</a:t>
            </a:r>
          </a:p>
          <a:p>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800285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APES 315 – Duties as a preparer</a:t>
            </a:r>
            <a:endParaRPr lang="en-AU" dirty="0"/>
          </a:p>
        </p:txBody>
      </p:sp>
      <p:sp>
        <p:nvSpPr>
          <p:cNvPr id="3" name="Content Placeholder 2"/>
          <p:cNvSpPr>
            <a:spLocks noGrp="1"/>
          </p:cNvSpPr>
          <p:nvPr>
            <p:ph idx="1"/>
          </p:nvPr>
        </p:nvSpPr>
        <p:spPr/>
        <p:txBody>
          <a:bodyPr>
            <a:noAutofit/>
          </a:bodyPr>
          <a:lstStyle/>
          <a:p>
            <a:r>
              <a:rPr lang="en-AU" sz="2400" b="1" dirty="0" smtClean="0"/>
              <a:t>Apply expertise </a:t>
            </a:r>
            <a:r>
              <a:rPr lang="en-AU" sz="2400" dirty="0" smtClean="0"/>
              <a:t>in accounting and financial reporting</a:t>
            </a:r>
          </a:p>
          <a:p>
            <a:r>
              <a:rPr lang="en-AU" sz="2400" dirty="0" smtClean="0"/>
              <a:t>Assist client to </a:t>
            </a:r>
            <a:r>
              <a:rPr lang="en-AU" sz="2400" b="1" dirty="0" smtClean="0"/>
              <a:t>determine appropriate </a:t>
            </a:r>
            <a:r>
              <a:rPr lang="en-AU" sz="2400" dirty="0" smtClean="0"/>
              <a:t>financial reporting </a:t>
            </a:r>
            <a:r>
              <a:rPr lang="en-AU" sz="2400" b="1" dirty="0" smtClean="0"/>
              <a:t>framework</a:t>
            </a:r>
          </a:p>
          <a:p>
            <a:pPr lvl="1"/>
            <a:r>
              <a:rPr lang="en-AU" sz="2000" dirty="0" smtClean="0"/>
              <a:t>Consider acceptance / continuance if appropriate framework not used</a:t>
            </a:r>
          </a:p>
          <a:p>
            <a:r>
              <a:rPr lang="en-AU" sz="2400" dirty="0" smtClean="0"/>
              <a:t>Comply with APES 205 (conformity with Accounting Standards)</a:t>
            </a:r>
          </a:p>
          <a:p>
            <a:r>
              <a:rPr lang="en-AU" sz="2400" dirty="0" smtClean="0"/>
              <a:t>Issue a compilation report (not required for audited accounts)</a:t>
            </a:r>
          </a:p>
          <a:p>
            <a:endParaRPr lang="en-AU" sz="2400" dirty="0" smtClean="0"/>
          </a:p>
          <a:p>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856144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APES 205 – comply with accounting standards</a:t>
            </a:r>
            <a:endParaRPr lang="en-AU" dirty="0"/>
          </a:p>
        </p:txBody>
      </p:sp>
      <p:sp>
        <p:nvSpPr>
          <p:cNvPr id="3" name="Content Placeholder 2"/>
          <p:cNvSpPr>
            <a:spLocks noGrp="1"/>
          </p:cNvSpPr>
          <p:nvPr>
            <p:ph idx="1"/>
          </p:nvPr>
        </p:nvSpPr>
        <p:spPr/>
        <p:txBody>
          <a:bodyPr>
            <a:normAutofit/>
          </a:bodyPr>
          <a:lstStyle/>
          <a:p>
            <a:r>
              <a:rPr lang="en-US" sz="2400" dirty="0"/>
              <a:t>Members should take all reasonable steps to apply the principles and guidance provided in the </a:t>
            </a:r>
            <a:r>
              <a:rPr lang="en-US" sz="2400" b="1" dirty="0"/>
              <a:t>Statements of Accounting Concepts </a:t>
            </a:r>
            <a:r>
              <a:rPr lang="en-US" sz="2400" dirty="0"/>
              <a:t>and the </a:t>
            </a:r>
            <a:r>
              <a:rPr lang="en-US" sz="2400" b="1" dirty="0"/>
              <a:t>Framework</a:t>
            </a:r>
            <a:r>
              <a:rPr lang="en-US" sz="2400" dirty="0"/>
              <a:t> for the preparation and presentation of Financial Statements issued by the AASB when assessing whether an entity is a Reporting Entity</a:t>
            </a:r>
            <a:r>
              <a:rPr lang="en-US" sz="2400" dirty="0" smtClean="0"/>
              <a:t>.</a:t>
            </a:r>
          </a:p>
          <a:p>
            <a:r>
              <a:rPr lang="en-US" sz="2400" dirty="0" smtClean="0"/>
              <a:t>For </a:t>
            </a:r>
            <a:r>
              <a:rPr lang="en-US" sz="2400" dirty="0" err="1" smtClean="0"/>
              <a:t>SPFR</a:t>
            </a:r>
            <a:r>
              <a:rPr lang="en-US" sz="2400" dirty="0" smtClean="0"/>
              <a:t>, ensure report clearly identifies:</a:t>
            </a:r>
          </a:p>
          <a:p>
            <a:pPr lvl="1"/>
            <a:r>
              <a:rPr lang="en-US" sz="2000" dirty="0" smtClean="0"/>
              <a:t>That financials are special purpose</a:t>
            </a:r>
          </a:p>
          <a:p>
            <a:pPr lvl="1"/>
            <a:r>
              <a:rPr lang="en-US" sz="2000" dirty="0" smtClean="0"/>
              <a:t>The purpose that accounts were prepared for</a:t>
            </a:r>
          </a:p>
          <a:p>
            <a:pPr lvl="1"/>
            <a:r>
              <a:rPr lang="en-US" sz="2000" dirty="0" smtClean="0"/>
              <a:t>The significant accounting policies adopted</a:t>
            </a:r>
          </a:p>
          <a:p>
            <a:pPr lvl="1"/>
            <a:endParaRPr lang="en-AU"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44243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Disclaimer</a:t>
            </a:r>
            <a:endParaRPr lang="en-AU" dirty="0"/>
          </a:p>
        </p:txBody>
      </p:sp>
      <p:sp>
        <p:nvSpPr>
          <p:cNvPr id="5" name="Content Placeholder 4"/>
          <p:cNvSpPr>
            <a:spLocks noGrp="1"/>
          </p:cNvSpPr>
          <p:nvPr>
            <p:ph idx="1"/>
          </p:nvPr>
        </p:nvSpPr>
        <p:spPr/>
        <p:txBody>
          <a:bodyPr>
            <a:normAutofit/>
          </a:bodyPr>
          <a:lstStyle/>
          <a:p>
            <a:r>
              <a:rPr lang="en-AU" sz="2400" dirty="0" smtClean="0"/>
              <a:t>This presentation is for your general information only, and should not be taken as specific financial or business advice. You should not act, or refrain from acting, on the basis of this presentation alone, without seeking specific advice from your advisers.</a:t>
            </a:r>
          </a:p>
          <a:p>
            <a:r>
              <a:rPr lang="en-AU" sz="2400" dirty="0" smtClean="0"/>
              <a:t>Nevertheless, this presentation has been carefully prepared based on the information available at the time of the presentation.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92691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Legislative requirements for True &amp; Fair</a:t>
            </a:r>
            <a:endParaRPr lang="en-AU" dirty="0"/>
          </a:p>
        </p:txBody>
      </p:sp>
      <p:sp>
        <p:nvSpPr>
          <p:cNvPr id="3" name="Content Placeholder 2"/>
          <p:cNvSpPr>
            <a:spLocks noGrp="1"/>
          </p:cNvSpPr>
          <p:nvPr>
            <p:ph idx="1"/>
          </p:nvPr>
        </p:nvSpPr>
        <p:spPr/>
        <p:txBody>
          <a:bodyPr>
            <a:normAutofit/>
          </a:bodyPr>
          <a:lstStyle/>
          <a:p>
            <a:r>
              <a:rPr lang="en-US" sz="2800" dirty="0"/>
              <a:t>Corporations Act section 297 </a:t>
            </a:r>
            <a:r>
              <a:rPr lang="en-US" sz="2800" dirty="0" smtClean="0"/>
              <a:t>(</a:t>
            </a:r>
            <a:r>
              <a:rPr lang="en-US" sz="2800" dirty="0"/>
              <a:t>true and fair view); </a:t>
            </a:r>
          </a:p>
          <a:p>
            <a:pPr lvl="1"/>
            <a:r>
              <a:rPr lang="en-AU" sz="2400" dirty="0"/>
              <a:t>The financial statements and notes for a financial year must give a true and fair view of the financial position and performance of the company</a:t>
            </a:r>
          </a:p>
          <a:p>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004429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True &amp; Fair View?</a:t>
            </a:r>
            <a:endParaRPr lang="en-AU" dirty="0"/>
          </a:p>
        </p:txBody>
      </p:sp>
      <p:sp>
        <p:nvSpPr>
          <p:cNvPr id="3" name="Content Placeholder 2"/>
          <p:cNvSpPr>
            <a:spLocks noGrp="1"/>
          </p:cNvSpPr>
          <p:nvPr>
            <p:ph idx="1"/>
          </p:nvPr>
        </p:nvSpPr>
        <p:spPr/>
        <p:txBody>
          <a:bodyPr>
            <a:normAutofit/>
          </a:bodyPr>
          <a:lstStyle/>
          <a:p>
            <a:r>
              <a:rPr lang="en-AU" sz="2800" dirty="0"/>
              <a:t>There is much written on the topic</a:t>
            </a:r>
          </a:p>
          <a:p>
            <a:r>
              <a:rPr lang="en-AU" sz="2800" dirty="0"/>
              <a:t>The prevalent view is that at a minimum</a:t>
            </a:r>
          </a:p>
          <a:p>
            <a:pPr lvl="1"/>
            <a:r>
              <a:rPr lang="en-AU" sz="2400" dirty="0"/>
              <a:t>The Financial report must comply </a:t>
            </a:r>
            <a:r>
              <a:rPr lang="en-AU" sz="2400" b="1" dirty="0"/>
              <a:t>with the recognition and measurement principles </a:t>
            </a:r>
            <a:r>
              <a:rPr lang="en-AU" sz="2400" dirty="0"/>
              <a:t>of Australian Accounting Standards</a:t>
            </a:r>
          </a:p>
          <a:p>
            <a:pPr lvl="1"/>
            <a:r>
              <a:rPr lang="en-AU" sz="2400" dirty="0"/>
              <a:t>The </a:t>
            </a:r>
            <a:r>
              <a:rPr lang="en-AU" sz="2400" dirty="0" smtClean="0">
                <a:solidFill>
                  <a:schemeClr val="tx1"/>
                </a:solidFill>
              </a:rPr>
              <a:t>Conceptual Framework</a:t>
            </a:r>
            <a:endParaRPr lang="en-AU" sz="2400" dirty="0">
              <a:solidFill>
                <a:schemeClr val="tx1"/>
              </a:solidFill>
            </a:endParaRPr>
          </a:p>
          <a:p>
            <a:pPr lvl="1"/>
            <a:r>
              <a:rPr lang="en-AU" sz="2400" dirty="0"/>
              <a:t>AASB 101 the Presentation of Financial </a:t>
            </a:r>
            <a:r>
              <a:rPr lang="en-AU" sz="2400" dirty="0" smtClean="0"/>
              <a:t>Statements</a:t>
            </a:r>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83322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True &amp; Fair Issues</a:t>
            </a:r>
            <a:endParaRPr lang="en-AU" dirty="0"/>
          </a:p>
        </p:txBody>
      </p:sp>
      <p:sp>
        <p:nvSpPr>
          <p:cNvPr id="3" name="Content Placeholder 2"/>
          <p:cNvSpPr>
            <a:spLocks noGrp="1"/>
          </p:cNvSpPr>
          <p:nvPr>
            <p:ph idx="1"/>
          </p:nvPr>
        </p:nvSpPr>
        <p:spPr/>
        <p:txBody>
          <a:bodyPr>
            <a:normAutofit/>
          </a:bodyPr>
          <a:lstStyle/>
          <a:p>
            <a:r>
              <a:rPr lang="en-AU" sz="2400" dirty="0"/>
              <a:t>Creating a Reserve for Redundancy</a:t>
            </a:r>
          </a:p>
          <a:p>
            <a:r>
              <a:rPr lang="en-AU" sz="2400" dirty="0" smtClean="0"/>
              <a:t>Then posting </a:t>
            </a:r>
            <a:r>
              <a:rPr lang="en-AU" sz="2400" dirty="0"/>
              <a:t>redundancy expense transactions direct to the reserve instead of to the normal expenses on the Income Statement</a:t>
            </a:r>
          </a:p>
          <a:p>
            <a:r>
              <a:rPr lang="en-AU" sz="2400" dirty="0"/>
              <a:t>The expenses incurred in the Financial Year have been understated because they appear in the reserve and not on the Income Statement</a:t>
            </a:r>
          </a:p>
          <a:p>
            <a:r>
              <a:rPr lang="en-AU" sz="2400" dirty="0"/>
              <a:t>Thus this is NOT a True and Fair View.</a:t>
            </a:r>
          </a:p>
          <a:p>
            <a:endParaRPr lang="en-AU"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212956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of True &amp; Fair Issues</a:t>
            </a:r>
          </a:p>
        </p:txBody>
      </p:sp>
      <p:sp>
        <p:nvSpPr>
          <p:cNvPr id="3" name="Content Placeholder 2"/>
          <p:cNvSpPr>
            <a:spLocks noGrp="1"/>
          </p:cNvSpPr>
          <p:nvPr>
            <p:ph idx="1"/>
          </p:nvPr>
        </p:nvSpPr>
        <p:spPr>
          <a:xfrm>
            <a:off x="677334" y="1709057"/>
            <a:ext cx="8596668" cy="4332305"/>
          </a:xfrm>
        </p:spPr>
        <p:txBody>
          <a:bodyPr>
            <a:noAutofit/>
          </a:bodyPr>
          <a:lstStyle/>
          <a:p>
            <a:r>
              <a:rPr lang="en-AU" sz="2400" dirty="0"/>
              <a:t>Creating a Provision for Maintenance Liability</a:t>
            </a:r>
          </a:p>
          <a:p>
            <a:r>
              <a:rPr lang="en-AU" sz="2400" dirty="0"/>
              <a:t>And recording Maintenance expenses on the Income Statement </a:t>
            </a:r>
            <a:endParaRPr lang="en-AU" sz="2400" dirty="0" smtClean="0"/>
          </a:p>
          <a:p>
            <a:r>
              <a:rPr lang="en-AU" sz="2400" dirty="0" smtClean="0"/>
              <a:t>This </a:t>
            </a:r>
            <a:r>
              <a:rPr lang="en-AU" sz="2400" dirty="0"/>
              <a:t>is represents maintenance that must be completed but has not been.</a:t>
            </a:r>
          </a:p>
          <a:p>
            <a:r>
              <a:rPr lang="en-AU" sz="2400" dirty="0"/>
              <a:t>The PROBLEM is that maintenance cost has not yet been incurred and no obligating event can be demonstrated  </a:t>
            </a:r>
          </a:p>
          <a:p>
            <a:r>
              <a:rPr lang="en-AU" sz="2400" dirty="0"/>
              <a:t>There is no liability – no legitimate expense</a:t>
            </a:r>
          </a:p>
          <a:p>
            <a:r>
              <a:rPr lang="en-AU" sz="2400" dirty="0"/>
              <a:t>The </a:t>
            </a:r>
            <a:r>
              <a:rPr lang="en-AU" sz="2400" dirty="0" smtClean="0"/>
              <a:t>surplus </a:t>
            </a:r>
            <a:r>
              <a:rPr lang="en-AU" sz="2400" dirty="0"/>
              <a:t>is </a:t>
            </a:r>
            <a:r>
              <a:rPr lang="en-AU" sz="2400" dirty="0" smtClean="0"/>
              <a:t>then </a:t>
            </a:r>
            <a:r>
              <a:rPr lang="en-AU" sz="2400" dirty="0"/>
              <a:t>understated.</a:t>
            </a:r>
          </a:p>
          <a:p>
            <a:r>
              <a:rPr lang="en-AU" sz="2400" dirty="0"/>
              <a:t>This is NOT a True and Fair View</a:t>
            </a:r>
          </a:p>
          <a:p>
            <a:endParaRPr lang="en-AU"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43073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should be included in a </a:t>
            </a:r>
            <a:r>
              <a:rPr lang="en-AU" dirty="0" err="1" smtClean="0"/>
              <a:t>SPFR</a:t>
            </a:r>
            <a:r>
              <a:rPr lang="en-AU" dirty="0" smtClean="0"/>
              <a:t>?</a:t>
            </a:r>
            <a:endParaRPr lang="en-AU" dirty="0"/>
          </a:p>
        </p:txBody>
      </p:sp>
      <p:sp>
        <p:nvSpPr>
          <p:cNvPr id="3" name="Content Placeholder 2"/>
          <p:cNvSpPr>
            <a:spLocks noGrp="1"/>
          </p:cNvSpPr>
          <p:nvPr>
            <p:ph type="body" idx="1"/>
          </p:nvPr>
        </p:nvSpPr>
        <p:spPr/>
        <p:txBody>
          <a:bodyPr>
            <a:normAutofit/>
          </a:bodyPr>
          <a:lstStyle/>
          <a:p>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55361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Special Purpose Financial Statements </a:t>
            </a:r>
          </a:p>
        </p:txBody>
      </p:sp>
      <p:sp>
        <p:nvSpPr>
          <p:cNvPr id="3" name="Content Placeholder 2"/>
          <p:cNvSpPr>
            <a:spLocks noGrp="1"/>
          </p:cNvSpPr>
          <p:nvPr>
            <p:ph idx="1"/>
          </p:nvPr>
        </p:nvSpPr>
        <p:spPr>
          <a:xfrm>
            <a:off x="677334" y="1741715"/>
            <a:ext cx="8596668" cy="4299648"/>
          </a:xfrm>
        </p:spPr>
        <p:txBody>
          <a:bodyPr>
            <a:noAutofit/>
          </a:bodyPr>
          <a:lstStyle/>
          <a:p>
            <a:r>
              <a:rPr lang="en-AU" sz="2400" dirty="0" smtClean="0"/>
              <a:t>Mandatory disclosures </a:t>
            </a:r>
            <a:r>
              <a:rPr lang="en-AU" sz="2400" dirty="0"/>
              <a:t>are limited to those required by the </a:t>
            </a:r>
            <a:r>
              <a:rPr lang="en-AU" sz="2400" dirty="0" smtClean="0"/>
              <a:t>five standards (must be applied in full)</a:t>
            </a:r>
            <a:endParaRPr lang="en-AU" sz="2400" dirty="0"/>
          </a:p>
          <a:p>
            <a:r>
              <a:rPr lang="en-AU" sz="2400" dirty="0"/>
              <a:t>Any other disclosure that is relevant to a True and Fair View</a:t>
            </a:r>
          </a:p>
          <a:p>
            <a:r>
              <a:rPr lang="en-AU" sz="2400" b="1" dirty="0"/>
              <a:t>Specific</a:t>
            </a:r>
            <a:r>
              <a:rPr lang="en-AU" sz="2400" dirty="0"/>
              <a:t> accounting policies must have sufficient detail to explain departures from accounting standards</a:t>
            </a:r>
          </a:p>
          <a:p>
            <a:r>
              <a:rPr lang="en-AU" sz="2400" dirty="0"/>
              <a:t>The auditor or reviewer  has to assess whether or not these specific accounting policies </a:t>
            </a:r>
            <a:r>
              <a:rPr lang="en-AU" sz="2400" dirty="0" smtClean="0"/>
              <a:t>give </a:t>
            </a:r>
            <a:r>
              <a:rPr lang="en-AU" sz="2400" dirty="0"/>
              <a:t>a True and Fair View</a:t>
            </a:r>
          </a:p>
          <a:p>
            <a:r>
              <a:rPr lang="en-AU" sz="2400" dirty="0"/>
              <a:t>The criteria of only being understandable to the members is not sufficient</a:t>
            </a:r>
          </a:p>
          <a:p>
            <a:endParaRPr lang="en-AU" sz="2400" dirty="0"/>
          </a:p>
          <a:p>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851972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AASB 101  </a:t>
            </a:r>
            <a:br>
              <a:rPr lang="en-AU" dirty="0" smtClean="0"/>
            </a:br>
            <a:r>
              <a:rPr lang="en-AU" dirty="0" smtClean="0"/>
              <a:t>Presentation of Financial Statements</a:t>
            </a:r>
            <a:endParaRPr lang="en-AU" dirty="0"/>
          </a:p>
        </p:txBody>
      </p:sp>
      <p:sp>
        <p:nvSpPr>
          <p:cNvPr id="3" name="Content Placeholder 2"/>
          <p:cNvSpPr>
            <a:spLocks noGrp="1"/>
          </p:cNvSpPr>
          <p:nvPr>
            <p:ph idx="1"/>
          </p:nvPr>
        </p:nvSpPr>
        <p:spPr/>
        <p:txBody>
          <a:bodyPr>
            <a:normAutofit/>
          </a:bodyPr>
          <a:lstStyle/>
          <a:p>
            <a:r>
              <a:rPr lang="en-US" sz="2400" dirty="0"/>
              <a:t>Financial statements </a:t>
            </a:r>
            <a:r>
              <a:rPr lang="en-US" sz="2400" b="1" dirty="0"/>
              <a:t>shall present fairly </a:t>
            </a:r>
            <a:r>
              <a:rPr lang="en-US" sz="2400" dirty="0"/>
              <a:t>the financial position, financial performance and cash flows of an entity. </a:t>
            </a:r>
            <a:endParaRPr lang="en-US" sz="2400" dirty="0" smtClean="0"/>
          </a:p>
          <a:p>
            <a:r>
              <a:rPr lang="en-US" sz="2400" dirty="0" smtClean="0"/>
              <a:t>Fair </a:t>
            </a:r>
            <a:r>
              <a:rPr lang="en-US" sz="2400" dirty="0"/>
              <a:t>presentation requires</a:t>
            </a:r>
            <a:r>
              <a:rPr lang="en-US" sz="2400" b="1" dirty="0"/>
              <a:t> the faithful representation of the effects of transactions</a:t>
            </a:r>
            <a:r>
              <a:rPr lang="en-US" sz="2400" dirty="0"/>
              <a:t>, other events and conditions in accordance with the definitions and recognition criteria for assets, liabilities, income and expenses set out in the </a:t>
            </a:r>
            <a:r>
              <a:rPr lang="en-US" sz="2400" dirty="0" smtClean="0"/>
              <a:t>Framework.</a:t>
            </a:r>
          </a:p>
          <a:p>
            <a:r>
              <a:rPr lang="en-US" sz="2400" dirty="0" smtClean="0"/>
              <a:t>The </a:t>
            </a:r>
            <a:r>
              <a:rPr lang="en-US" sz="2400" dirty="0"/>
              <a:t>application </a:t>
            </a:r>
            <a:r>
              <a:rPr lang="en-US" sz="2400" dirty="0" smtClean="0"/>
              <a:t>of Australian </a:t>
            </a:r>
            <a:r>
              <a:rPr lang="en-US" sz="2400" dirty="0"/>
              <a:t>Accounting Standards, with additional disclosure when necessary, is presumed to result in financial statements that achieve a fair presentation</a:t>
            </a:r>
            <a:endParaRPr lang="en-AU"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26494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complete set of financial statements </a:t>
            </a:r>
            <a:r>
              <a:rPr lang="en-US" dirty="0" smtClean="0"/>
              <a:t>comprises (AASB101): </a:t>
            </a:r>
            <a:endParaRPr lang="en-AU" dirty="0"/>
          </a:p>
        </p:txBody>
      </p:sp>
      <p:sp>
        <p:nvSpPr>
          <p:cNvPr id="3" name="Content Placeholder 2"/>
          <p:cNvSpPr>
            <a:spLocks noGrp="1"/>
          </p:cNvSpPr>
          <p:nvPr>
            <p:ph idx="1"/>
          </p:nvPr>
        </p:nvSpPr>
        <p:spPr/>
        <p:txBody>
          <a:bodyPr>
            <a:noAutofit/>
          </a:bodyPr>
          <a:lstStyle/>
          <a:p>
            <a:r>
              <a:rPr lang="en-US" sz="2000" dirty="0" smtClean="0"/>
              <a:t>a </a:t>
            </a:r>
            <a:r>
              <a:rPr lang="en-US" sz="2000" b="1" dirty="0"/>
              <a:t>statement of financial position </a:t>
            </a:r>
            <a:r>
              <a:rPr lang="en-US" sz="2000" dirty="0"/>
              <a:t>as at the end of the period; </a:t>
            </a:r>
          </a:p>
          <a:p>
            <a:r>
              <a:rPr lang="en-US" sz="2000" dirty="0" smtClean="0"/>
              <a:t>a </a:t>
            </a:r>
            <a:r>
              <a:rPr lang="en-US" sz="2000" b="1" dirty="0"/>
              <a:t>statement of profit or loss and other comprehensive income </a:t>
            </a:r>
            <a:r>
              <a:rPr lang="en-US" sz="2000" dirty="0"/>
              <a:t>for the period; </a:t>
            </a:r>
          </a:p>
          <a:p>
            <a:r>
              <a:rPr lang="en-US" sz="2000" dirty="0" smtClean="0"/>
              <a:t>a </a:t>
            </a:r>
            <a:r>
              <a:rPr lang="en-US" sz="2000" b="1" dirty="0"/>
              <a:t>statement of changes in equity </a:t>
            </a:r>
            <a:r>
              <a:rPr lang="en-US" sz="2000" dirty="0"/>
              <a:t>for the period; </a:t>
            </a:r>
          </a:p>
          <a:p>
            <a:r>
              <a:rPr lang="en-US" sz="2000" dirty="0" smtClean="0"/>
              <a:t>a </a:t>
            </a:r>
            <a:r>
              <a:rPr lang="en-US" sz="2000" b="1" dirty="0"/>
              <a:t>statement of cash flows </a:t>
            </a:r>
            <a:r>
              <a:rPr lang="en-US" sz="2000" dirty="0"/>
              <a:t>for the period; </a:t>
            </a:r>
          </a:p>
          <a:p>
            <a:r>
              <a:rPr lang="en-US" sz="2000" b="1" dirty="0" smtClean="0"/>
              <a:t>notes</a:t>
            </a:r>
            <a:r>
              <a:rPr lang="en-US" sz="2000" dirty="0"/>
              <a:t>, comprising significant accounting policies and other explanatory information; </a:t>
            </a:r>
          </a:p>
          <a:p>
            <a:r>
              <a:rPr lang="en-US" sz="2000" dirty="0" smtClean="0"/>
              <a:t>comparative </a:t>
            </a:r>
            <a:r>
              <a:rPr lang="en-US" sz="2000" dirty="0"/>
              <a:t>information in respect of the preceding </a:t>
            </a:r>
            <a:r>
              <a:rPr lang="en-US" sz="2000" dirty="0" smtClean="0"/>
              <a:t>period; </a:t>
            </a:r>
            <a:r>
              <a:rPr lang="en-US" sz="2000" dirty="0"/>
              <a:t>and </a:t>
            </a:r>
          </a:p>
          <a:p>
            <a:r>
              <a:rPr lang="en-US" sz="2000" dirty="0" smtClean="0"/>
              <a:t>a </a:t>
            </a:r>
            <a:r>
              <a:rPr lang="en-US" sz="2000" dirty="0"/>
              <a:t>statement of financial position as at the beginning of the preceding period </a:t>
            </a:r>
            <a:r>
              <a:rPr lang="en-US" sz="2000" b="1" dirty="0"/>
              <a:t>when an entity applies an accounting policy retrospectively </a:t>
            </a:r>
            <a:r>
              <a:rPr lang="en-US" sz="2000" dirty="0"/>
              <a:t>or makes a retrospective </a:t>
            </a:r>
            <a:r>
              <a:rPr lang="en-US" sz="2000" b="1" dirty="0"/>
              <a:t>restatement</a:t>
            </a:r>
            <a:r>
              <a:rPr lang="en-US" sz="2000" dirty="0"/>
              <a:t> of items in its financial statements </a:t>
            </a:r>
            <a:endParaRPr lang="en-AU"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96374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Titles for the statements (AASB101)</a:t>
            </a:r>
            <a:endParaRPr lang="en-AU" dirty="0"/>
          </a:p>
        </p:txBody>
      </p:sp>
      <p:sp>
        <p:nvSpPr>
          <p:cNvPr id="3" name="Content Placeholder 2"/>
          <p:cNvSpPr>
            <a:spLocks noGrp="1"/>
          </p:cNvSpPr>
          <p:nvPr>
            <p:ph idx="1"/>
          </p:nvPr>
        </p:nvSpPr>
        <p:spPr/>
        <p:txBody>
          <a:bodyPr>
            <a:normAutofit/>
          </a:bodyPr>
          <a:lstStyle/>
          <a:p>
            <a:r>
              <a:rPr lang="en-US" sz="2800" dirty="0"/>
              <a:t>An entity may use titles for the statements other than those used in this Standard. </a:t>
            </a:r>
            <a:endParaRPr lang="en-US" sz="2800" dirty="0" smtClean="0"/>
          </a:p>
          <a:p>
            <a:r>
              <a:rPr lang="en-US" sz="2800" dirty="0" smtClean="0"/>
              <a:t>For </a:t>
            </a:r>
            <a:r>
              <a:rPr lang="en-US" sz="2800" dirty="0"/>
              <a:t>example, an entity may use the title ‘statement of comprehensive income’ instead of ‘statement of profit or loss and other comprehensive income’. </a:t>
            </a: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36537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policies (AASB101)</a:t>
            </a:r>
            <a:endParaRPr lang="en-AU" dirty="0"/>
          </a:p>
        </p:txBody>
      </p:sp>
      <p:sp>
        <p:nvSpPr>
          <p:cNvPr id="3" name="Content Placeholder 2"/>
          <p:cNvSpPr>
            <a:spLocks noGrp="1"/>
          </p:cNvSpPr>
          <p:nvPr>
            <p:ph idx="1"/>
          </p:nvPr>
        </p:nvSpPr>
        <p:spPr/>
        <p:txBody>
          <a:bodyPr>
            <a:normAutofit/>
          </a:bodyPr>
          <a:lstStyle/>
          <a:p>
            <a:r>
              <a:rPr lang="en-US" sz="2400" dirty="0"/>
              <a:t>An entity </a:t>
            </a:r>
            <a:r>
              <a:rPr lang="en-US" sz="2400" b="1" dirty="0"/>
              <a:t>cannot rectify inappropriate accounting policies </a:t>
            </a:r>
            <a:r>
              <a:rPr lang="en-US" sz="2400" dirty="0"/>
              <a:t>either by disclosure of the accounting policies used or by notes or explanatory </a:t>
            </a:r>
            <a:r>
              <a:rPr lang="en-US" sz="2400" dirty="0" smtClean="0"/>
              <a:t>material</a:t>
            </a:r>
          </a:p>
          <a:p>
            <a:r>
              <a:rPr lang="en-US" sz="2400" dirty="0" smtClean="0"/>
              <a:t>Aus19.1 – entities preparing under 2M shall not depart from a requirement in an Australian Accounting Standard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8164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Alastair Abbott</a:t>
            </a:r>
            <a:endParaRPr lang="en-AU" dirty="0"/>
          </a:p>
        </p:txBody>
      </p:sp>
      <p:sp>
        <p:nvSpPr>
          <p:cNvPr id="5" name="Content Placeholder 4"/>
          <p:cNvSpPr>
            <a:spLocks noGrp="1"/>
          </p:cNvSpPr>
          <p:nvPr>
            <p:ph idx="1"/>
          </p:nvPr>
        </p:nvSpPr>
        <p:spPr>
          <a:xfrm>
            <a:off x="677334" y="2160589"/>
            <a:ext cx="7767419" cy="3880773"/>
          </a:xfrm>
        </p:spPr>
        <p:txBody>
          <a:bodyPr>
            <a:normAutofit/>
          </a:bodyPr>
          <a:lstStyle/>
          <a:p>
            <a:r>
              <a:rPr lang="en-US" sz="2000" dirty="0"/>
              <a:t>Alastair takes a special interest in financial reporting, accounting standards and their application to various entities. </a:t>
            </a:r>
            <a:endParaRPr lang="en-US" sz="2000" dirty="0" smtClean="0"/>
          </a:p>
          <a:p>
            <a:r>
              <a:rPr lang="en-US" sz="2000" dirty="0" smtClean="0"/>
              <a:t>Over </a:t>
            </a:r>
            <a:r>
              <a:rPr lang="en-US" sz="2000" dirty="0"/>
              <a:t>the last 11 years at Australian Audit, he has gained vast experience across auditing and financial reporting for many different industries. </a:t>
            </a:r>
            <a:endParaRPr lang="en-US" sz="2000" dirty="0" smtClean="0"/>
          </a:p>
          <a:p>
            <a:r>
              <a:rPr lang="en-US" sz="2000" dirty="0" smtClean="0"/>
              <a:t>In </a:t>
            </a:r>
            <a:r>
              <a:rPr lang="en-US" sz="2000" dirty="0"/>
              <a:t>his spare time, he chairs the Perth Audit discussion group, and is honorary treasurer for a local charity</a:t>
            </a:r>
            <a:r>
              <a:rPr lang="en-US" sz="2000" dirty="0" smtClean="0"/>
              <a:t>.</a:t>
            </a:r>
          </a:p>
          <a:p>
            <a:pPr marL="0" indent="0" algn="ctr">
              <a:buNone/>
            </a:pPr>
            <a:r>
              <a:rPr lang="en-AU" dirty="0" smtClean="0">
                <a:hlinkClick r:id="rId3"/>
              </a:rPr>
              <a:t>Alastair@ausaudit.com.au</a:t>
            </a:r>
            <a:r>
              <a:rPr lang="en-AU" dirty="0" smtClean="0"/>
              <a:t> | 08 9218 9922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7939" y="1756899"/>
            <a:ext cx="3134061" cy="5101102"/>
          </a:xfrm>
          <a:prstGeom prst="rect">
            <a:avLst/>
          </a:prstGeom>
        </p:spPr>
      </p:pic>
      <p:sp>
        <p:nvSpPr>
          <p:cNvPr id="3" name="TextBox 2"/>
          <p:cNvSpPr txBox="1"/>
          <p:nvPr/>
        </p:nvSpPr>
        <p:spPr>
          <a:xfrm>
            <a:off x="677334" y="1163137"/>
            <a:ext cx="6702412" cy="646331"/>
          </a:xfrm>
          <a:prstGeom prst="rect">
            <a:avLst/>
          </a:prstGeom>
          <a:noFill/>
        </p:spPr>
        <p:txBody>
          <a:bodyPr wrap="square" rtlCol="0">
            <a:spAutoFit/>
          </a:bodyPr>
          <a:lstStyle/>
          <a:p>
            <a:r>
              <a:rPr lang="en-AU" dirty="0"/>
              <a:t>CA, </a:t>
            </a:r>
            <a:r>
              <a:rPr lang="en-AU" dirty="0" err="1"/>
              <a:t>B.Comm</a:t>
            </a:r>
            <a:r>
              <a:rPr lang="en-AU" dirty="0"/>
              <a:t>., </a:t>
            </a:r>
            <a:r>
              <a:rPr lang="en-AU" dirty="0" err="1"/>
              <a:t>GradDipCA</a:t>
            </a:r>
            <a:r>
              <a:rPr lang="en-AU" dirty="0"/>
              <a:t>, M. Forensic Accounting, MAICD, Registered Company Auditor, Registered Self-Managed Super Fund </a:t>
            </a:r>
            <a:r>
              <a:rPr lang="en-AU" dirty="0" smtClean="0"/>
              <a:t>Auditor</a:t>
            </a:r>
            <a:endParaRPr lang="en-AU" dirty="0"/>
          </a:p>
        </p:txBody>
      </p:sp>
    </p:spTree>
    <p:extLst>
      <p:ext uri="{BB962C8B-B14F-4D97-AF65-F5344CB8AC3E}">
        <p14:creationId xmlns:p14="http://schemas.microsoft.com/office/powerpoint/2010/main" val="510488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Accrual basis of </a:t>
            </a:r>
            <a:r>
              <a:rPr lang="en-AU" dirty="0" smtClean="0"/>
              <a:t>accounting (AASB101)</a:t>
            </a:r>
            <a:endParaRPr lang="en-AU" dirty="0"/>
          </a:p>
        </p:txBody>
      </p:sp>
      <p:sp>
        <p:nvSpPr>
          <p:cNvPr id="3" name="Content Placeholder 2"/>
          <p:cNvSpPr>
            <a:spLocks noGrp="1"/>
          </p:cNvSpPr>
          <p:nvPr>
            <p:ph idx="1"/>
          </p:nvPr>
        </p:nvSpPr>
        <p:spPr/>
        <p:txBody>
          <a:bodyPr>
            <a:normAutofit/>
          </a:bodyPr>
          <a:lstStyle/>
          <a:p>
            <a:r>
              <a:rPr lang="en-US" sz="2400" dirty="0"/>
              <a:t>An entity shall prepare its financial statements, except for cash flow information, using the accrual basis of accounting</a:t>
            </a:r>
            <a:r>
              <a:rPr lang="en-US" sz="2400" dirty="0" smtClean="0"/>
              <a:t>.</a:t>
            </a:r>
          </a:p>
          <a:p>
            <a:r>
              <a:rPr lang="en-US" sz="2400" dirty="0"/>
              <a:t>an entity </a:t>
            </a:r>
            <a:r>
              <a:rPr lang="en-US" sz="2400" dirty="0" err="1"/>
              <a:t>recognises</a:t>
            </a:r>
            <a:r>
              <a:rPr lang="en-US" sz="2400" dirty="0"/>
              <a:t> items as assets, liabilities, equity, income and expenses (the elements of financial statements) when they satisfy the definitions and recognition criteria for those elements in the </a:t>
            </a:r>
            <a:r>
              <a:rPr lang="en-US" sz="2400" i="1" dirty="0"/>
              <a:t>Framework</a:t>
            </a:r>
            <a:endParaRPr lang="en-AU"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52953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Materiality, aggregation &amp; offsetting (AASB101)</a:t>
            </a:r>
            <a:endParaRPr lang="en-AU" dirty="0"/>
          </a:p>
        </p:txBody>
      </p:sp>
      <p:sp>
        <p:nvSpPr>
          <p:cNvPr id="3" name="Content Placeholder 2"/>
          <p:cNvSpPr>
            <a:spLocks noGrp="1"/>
          </p:cNvSpPr>
          <p:nvPr>
            <p:ph idx="1"/>
          </p:nvPr>
        </p:nvSpPr>
        <p:spPr/>
        <p:txBody>
          <a:bodyPr>
            <a:normAutofit fontScale="85000" lnSpcReduction="10000"/>
          </a:bodyPr>
          <a:lstStyle/>
          <a:p>
            <a:r>
              <a:rPr lang="en-US" sz="2600" dirty="0"/>
              <a:t>An entity shall present </a:t>
            </a:r>
            <a:r>
              <a:rPr lang="en-US" sz="2600" b="1" dirty="0"/>
              <a:t>separately each material class </a:t>
            </a:r>
            <a:r>
              <a:rPr lang="en-US" sz="2600" dirty="0"/>
              <a:t>of similar items</a:t>
            </a:r>
            <a:r>
              <a:rPr lang="en-US" sz="2600" dirty="0" smtClean="0"/>
              <a:t>.</a:t>
            </a:r>
          </a:p>
          <a:p>
            <a:r>
              <a:rPr lang="en-US" sz="2600" dirty="0" smtClean="0"/>
              <a:t>Materiality applies to </a:t>
            </a:r>
            <a:r>
              <a:rPr lang="en-AU" sz="2600" dirty="0"/>
              <a:t>d</a:t>
            </a:r>
            <a:r>
              <a:rPr lang="en-AU" sz="2600" dirty="0" smtClean="0"/>
              <a:t>isclosures also</a:t>
            </a:r>
            <a:endParaRPr lang="en-US" sz="2600" dirty="0" smtClean="0"/>
          </a:p>
          <a:p>
            <a:r>
              <a:rPr lang="en-US" sz="2600" dirty="0" smtClean="0"/>
              <a:t>An </a:t>
            </a:r>
            <a:r>
              <a:rPr lang="en-US" sz="2600" dirty="0"/>
              <a:t>entity shall present </a:t>
            </a:r>
            <a:r>
              <a:rPr lang="en-US" sz="2600" b="1" dirty="0"/>
              <a:t>separately items of a dissimilar nature </a:t>
            </a:r>
            <a:r>
              <a:rPr lang="en-US" sz="2600" dirty="0"/>
              <a:t>or function unless they are immaterial</a:t>
            </a:r>
            <a:r>
              <a:rPr lang="en-US" sz="2600" dirty="0" smtClean="0"/>
              <a:t>.</a:t>
            </a:r>
          </a:p>
          <a:p>
            <a:r>
              <a:rPr lang="en-US" sz="2600" dirty="0" smtClean="0"/>
              <a:t>An </a:t>
            </a:r>
            <a:r>
              <a:rPr lang="en-US" sz="2600" dirty="0"/>
              <a:t>entity </a:t>
            </a:r>
            <a:r>
              <a:rPr lang="en-US" sz="2600" b="1" dirty="0"/>
              <a:t>shall not offset assets and liabilities or income and expenses,</a:t>
            </a:r>
            <a:r>
              <a:rPr lang="en-US" sz="2600" dirty="0"/>
              <a:t> unless required or permitted by an Australian Accounting Standard. </a:t>
            </a:r>
            <a:endParaRPr lang="en-US" sz="2600" dirty="0" smtClean="0"/>
          </a:p>
          <a:p>
            <a:r>
              <a:rPr lang="en-US" sz="2600" dirty="0" smtClean="0"/>
              <a:t>Exceptions</a:t>
            </a:r>
          </a:p>
          <a:p>
            <a:pPr lvl="1"/>
            <a:r>
              <a:rPr lang="en-US" sz="2600" dirty="0" smtClean="0"/>
              <a:t>Gains &amp; loss on disposal of assets</a:t>
            </a:r>
          </a:p>
          <a:p>
            <a:pPr lvl="1"/>
            <a:r>
              <a:rPr lang="en-US" sz="2600" dirty="0" smtClean="0"/>
              <a:t>expenditure related to a Provision</a:t>
            </a:r>
            <a:endParaRPr lang="en-AU"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25175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AASB101 – other requirements</a:t>
            </a:r>
            <a:endParaRPr lang="en-AU" dirty="0"/>
          </a:p>
        </p:txBody>
      </p:sp>
      <p:sp>
        <p:nvSpPr>
          <p:cNvPr id="3" name="Content Placeholder 2"/>
          <p:cNvSpPr>
            <a:spLocks noGrp="1"/>
          </p:cNvSpPr>
          <p:nvPr>
            <p:ph idx="1"/>
          </p:nvPr>
        </p:nvSpPr>
        <p:spPr/>
        <p:txBody>
          <a:bodyPr>
            <a:normAutofit fontScale="92500" lnSpcReduction="10000"/>
          </a:bodyPr>
          <a:lstStyle/>
          <a:p>
            <a:r>
              <a:rPr lang="en-AU" sz="3200" dirty="0" smtClean="0"/>
              <a:t>Some lines items are mandatory (s54)</a:t>
            </a:r>
          </a:p>
          <a:p>
            <a:r>
              <a:rPr lang="en-AU" sz="3200" dirty="0" err="1" smtClean="0"/>
              <a:t>P&amp;L</a:t>
            </a:r>
            <a:r>
              <a:rPr lang="en-AU" sz="3200" dirty="0" smtClean="0"/>
              <a:t> by nature or function is acceptable</a:t>
            </a:r>
          </a:p>
          <a:p>
            <a:r>
              <a:rPr lang="en-AU" sz="3200" dirty="0" smtClean="0"/>
              <a:t>Current / non-current distinction is important</a:t>
            </a:r>
            <a:endParaRPr lang="en-AU" sz="3200" dirty="0"/>
          </a:p>
          <a:p>
            <a:r>
              <a:rPr lang="en-AU" sz="3200" dirty="0" smtClean="0"/>
              <a:t>The presentation currency</a:t>
            </a:r>
          </a:p>
          <a:p>
            <a:r>
              <a:rPr lang="en-AU" sz="3200" dirty="0" smtClean="0"/>
              <a:t>The level of rounding</a:t>
            </a:r>
          </a:p>
          <a:p>
            <a:r>
              <a:rPr lang="en-AU" sz="3200" dirty="0" smtClean="0"/>
              <a:t>Number of shares on issue and reconciliation</a:t>
            </a:r>
          </a:p>
          <a:p>
            <a:r>
              <a:rPr lang="en-AU" sz="3200" dirty="0" smtClean="0"/>
              <a:t>Description of nature and purpose of each reserve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228948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Statement of cash flows (AASB107)</a:t>
            </a:r>
            <a:endParaRPr lang="en-AU" dirty="0"/>
          </a:p>
        </p:txBody>
      </p:sp>
      <p:sp>
        <p:nvSpPr>
          <p:cNvPr id="3" name="Content Placeholder 2"/>
          <p:cNvSpPr>
            <a:spLocks noGrp="1"/>
          </p:cNvSpPr>
          <p:nvPr>
            <p:ph idx="1"/>
          </p:nvPr>
        </p:nvSpPr>
        <p:spPr>
          <a:xfrm>
            <a:off x="677334" y="1415143"/>
            <a:ext cx="10894180" cy="4626219"/>
          </a:xfrm>
        </p:spPr>
        <p:txBody>
          <a:bodyPr numCol="2">
            <a:noAutofit/>
          </a:bodyPr>
          <a:lstStyle/>
          <a:p>
            <a:r>
              <a:rPr lang="en-US" sz="2400" b="1" dirty="0"/>
              <a:t>Operating</a:t>
            </a:r>
            <a:r>
              <a:rPr lang="en-US" sz="2400" dirty="0"/>
              <a:t> cash flows </a:t>
            </a:r>
          </a:p>
          <a:p>
            <a:pPr lvl="1"/>
            <a:r>
              <a:rPr lang="en-US" sz="2000" dirty="0"/>
              <a:t>Receipts from operations ( you may split between type of receipt)</a:t>
            </a:r>
          </a:p>
          <a:p>
            <a:pPr lvl="1"/>
            <a:r>
              <a:rPr lang="en-US" sz="2000" dirty="0"/>
              <a:t>Payments to employees</a:t>
            </a:r>
          </a:p>
          <a:p>
            <a:pPr lvl="1"/>
            <a:r>
              <a:rPr lang="en-US" sz="2000" dirty="0"/>
              <a:t>Payments to suppliers</a:t>
            </a:r>
          </a:p>
          <a:p>
            <a:r>
              <a:rPr lang="en-US" sz="2400" b="1" dirty="0"/>
              <a:t>Investing</a:t>
            </a:r>
            <a:r>
              <a:rPr lang="en-US" sz="2400" dirty="0"/>
              <a:t> cash flows</a:t>
            </a:r>
          </a:p>
          <a:p>
            <a:pPr lvl="1"/>
            <a:r>
              <a:rPr lang="en-US" sz="2000" dirty="0"/>
              <a:t>Interest received( may be operating)</a:t>
            </a:r>
          </a:p>
          <a:p>
            <a:pPr lvl="1"/>
            <a:r>
              <a:rPr lang="en-US" sz="2000" dirty="0"/>
              <a:t>Dividends &amp; distributions</a:t>
            </a:r>
          </a:p>
          <a:p>
            <a:pPr lvl="1"/>
            <a:r>
              <a:rPr lang="en-US" sz="2000" dirty="0"/>
              <a:t>Payments for investments (including Plant &amp; Equipment)</a:t>
            </a:r>
          </a:p>
          <a:p>
            <a:pPr lvl="1"/>
            <a:r>
              <a:rPr lang="en-US" sz="2000" dirty="0"/>
              <a:t>Proceeds from sale</a:t>
            </a:r>
          </a:p>
          <a:p>
            <a:r>
              <a:rPr lang="en-US" sz="2400" b="1" dirty="0"/>
              <a:t>Financing</a:t>
            </a:r>
            <a:r>
              <a:rPr lang="en-US" sz="2400" dirty="0"/>
              <a:t> cash flows</a:t>
            </a:r>
          </a:p>
          <a:p>
            <a:pPr lvl="1"/>
            <a:r>
              <a:rPr lang="en-US" sz="2000" dirty="0"/>
              <a:t>Interest paid</a:t>
            </a:r>
          </a:p>
          <a:p>
            <a:pPr lvl="1"/>
            <a:r>
              <a:rPr lang="en-US" sz="2000" dirty="0"/>
              <a:t>Funds received from loans</a:t>
            </a:r>
          </a:p>
          <a:p>
            <a:pPr lvl="1"/>
            <a:r>
              <a:rPr lang="en-US" sz="2000" dirty="0"/>
              <a:t>Funds paid on loans</a:t>
            </a:r>
          </a:p>
          <a:p>
            <a:r>
              <a:rPr lang="en-US" sz="2400" dirty="0"/>
              <a:t>Net increase or decrease in cash</a:t>
            </a:r>
            <a:endParaRPr lang="en-AU" sz="2400" dirty="0"/>
          </a:p>
          <a:p>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488229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Additional Disclosures (AASB1054)</a:t>
            </a:r>
            <a:endParaRPr lang="en-AU" dirty="0"/>
          </a:p>
        </p:txBody>
      </p:sp>
      <p:sp>
        <p:nvSpPr>
          <p:cNvPr id="3" name="Content Placeholder 2"/>
          <p:cNvSpPr>
            <a:spLocks noGrp="1"/>
          </p:cNvSpPr>
          <p:nvPr>
            <p:ph idx="1"/>
          </p:nvPr>
        </p:nvSpPr>
        <p:spPr/>
        <p:txBody>
          <a:bodyPr>
            <a:normAutofit/>
          </a:bodyPr>
          <a:lstStyle/>
          <a:p>
            <a:r>
              <a:rPr lang="en-AU" sz="3600" dirty="0" smtClean="0"/>
              <a:t>Audit Fees</a:t>
            </a:r>
          </a:p>
          <a:p>
            <a:r>
              <a:rPr lang="en-AU" sz="3600" dirty="0" smtClean="0"/>
              <a:t>Imputation credits</a:t>
            </a:r>
          </a:p>
          <a:p>
            <a:r>
              <a:rPr lang="en-AU" sz="3600" dirty="0" smtClean="0"/>
              <a:t>Cash flow reconciliation</a:t>
            </a:r>
            <a:endParaRPr lang="en-AU"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153318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Consolidation – measurement or disclosure?</a:t>
            </a:r>
            <a:endParaRPr lang="en-AU" dirty="0"/>
          </a:p>
        </p:txBody>
      </p:sp>
      <p:sp>
        <p:nvSpPr>
          <p:cNvPr id="3" name="Content Placeholder 2"/>
          <p:cNvSpPr>
            <a:spLocks noGrp="1"/>
          </p:cNvSpPr>
          <p:nvPr>
            <p:ph idx="1"/>
          </p:nvPr>
        </p:nvSpPr>
        <p:spPr/>
        <p:txBody>
          <a:bodyPr>
            <a:normAutofit/>
          </a:bodyPr>
          <a:lstStyle/>
          <a:p>
            <a:r>
              <a:rPr lang="en-AU" sz="2800" dirty="0" smtClean="0"/>
              <a:t>SAC 1 – reference to economic entity</a:t>
            </a:r>
          </a:p>
          <a:p>
            <a:r>
              <a:rPr lang="en-AU" sz="2800" dirty="0" smtClean="0"/>
              <a:t>RG85 – consolidation required for reporting entities</a:t>
            </a:r>
          </a:p>
          <a:p>
            <a:r>
              <a:rPr lang="en-AU" sz="2800" dirty="0" smtClean="0"/>
              <a:t>ASIC INFO31 – lodgement of financial reports</a:t>
            </a:r>
          </a:p>
          <a:p>
            <a:pPr lvl="1"/>
            <a:r>
              <a:rPr lang="en-AU" sz="2400" dirty="0" smtClean="0"/>
              <a:t>Consolidate where required by accounting standards</a:t>
            </a:r>
          </a:p>
          <a:p>
            <a:pPr lvl="1"/>
            <a:endParaRPr lang="en-AU" sz="2400" dirty="0"/>
          </a:p>
          <a:p>
            <a:r>
              <a:rPr lang="en-AU" sz="2800" dirty="0" smtClean="0"/>
              <a:t>Different interpretations has lead to variance in practice</a:t>
            </a: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890017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SPFR</a:t>
            </a:r>
            <a:r>
              <a:rPr lang="en-AU" dirty="0" smtClean="0"/>
              <a:t> – in summary</a:t>
            </a:r>
            <a:endParaRPr lang="en-AU" dirty="0"/>
          </a:p>
        </p:txBody>
      </p:sp>
      <p:sp>
        <p:nvSpPr>
          <p:cNvPr id="3" name="Content Placeholder 2"/>
          <p:cNvSpPr>
            <a:spLocks noGrp="1"/>
          </p:cNvSpPr>
          <p:nvPr>
            <p:ph idx="1"/>
          </p:nvPr>
        </p:nvSpPr>
        <p:spPr/>
        <p:txBody>
          <a:bodyPr>
            <a:normAutofit/>
          </a:bodyPr>
          <a:lstStyle/>
          <a:p>
            <a:r>
              <a:rPr lang="en-AU" sz="2800" dirty="0" smtClean="0"/>
              <a:t>Management accounts for purpose of tax return only</a:t>
            </a:r>
          </a:p>
          <a:p>
            <a:pPr lvl="1"/>
            <a:r>
              <a:rPr lang="en-AU" sz="2400" dirty="0" smtClean="0"/>
              <a:t>Prepare accounts that are useful for owners</a:t>
            </a:r>
          </a:p>
          <a:p>
            <a:pPr lvl="1"/>
            <a:r>
              <a:rPr lang="en-AU" sz="2400" dirty="0" smtClean="0"/>
              <a:t>Super special purpose still allowed</a:t>
            </a:r>
          </a:p>
          <a:p>
            <a:r>
              <a:rPr lang="en-AU" sz="2800" dirty="0" err="1" smtClean="0"/>
              <a:t>SPFR</a:t>
            </a:r>
            <a:r>
              <a:rPr lang="en-AU" sz="2800" dirty="0" smtClean="0"/>
              <a:t> if lodged with ASIC</a:t>
            </a:r>
          </a:p>
          <a:p>
            <a:pPr lvl="1"/>
            <a:r>
              <a:rPr lang="en-AU" sz="2400" dirty="0" smtClean="0"/>
              <a:t>Must comply with minimum requirements</a:t>
            </a:r>
          </a:p>
          <a:p>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961488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Common Errors in </a:t>
            </a:r>
            <a:r>
              <a:rPr lang="en-AU" dirty="0" err="1" smtClean="0"/>
              <a:t>SPFR</a:t>
            </a:r>
            <a:endParaRPr lang="en-AU" dirty="0"/>
          </a:p>
        </p:txBody>
      </p:sp>
      <p:sp>
        <p:nvSpPr>
          <p:cNvPr id="5" name="Text Placeholder 4"/>
          <p:cNvSpPr>
            <a:spLocks noGrp="1"/>
          </p:cNvSpPr>
          <p:nvPr>
            <p:ph type="body" idx="1"/>
          </p:nvPr>
        </p:nvSpPr>
        <p:spPr/>
        <p:txBody>
          <a:bodyPr/>
          <a:lstStyle/>
          <a:p>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649981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AU" dirty="0"/>
          </a:p>
        </p:txBody>
      </p:sp>
      <p:sp>
        <p:nvSpPr>
          <p:cNvPr id="3" name="Content Placeholder 2"/>
          <p:cNvSpPr>
            <a:spLocks noGrp="1"/>
          </p:cNvSpPr>
          <p:nvPr>
            <p:ph idx="1"/>
          </p:nvPr>
        </p:nvSpPr>
        <p:spPr/>
        <p:txBody>
          <a:bodyPr>
            <a:normAutofit fontScale="92500"/>
          </a:bodyPr>
          <a:lstStyle/>
          <a:p>
            <a:r>
              <a:rPr lang="en-US" b="1" dirty="0" smtClean="0"/>
              <a:t>AASB 101 Presentation of Financial statements</a:t>
            </a:r>
          </a:p>
          <a:p>
            <a:pPr lvl="1"/>
            <a:r>
              <a:rPr lang="en-US" sz="2400" dirty="0" err="1" smtClean="0"/>
              <a:t>RDR</a:t>
            </a:r>
            <a:r>
              <a:rPr lang="en-US" sz="2400" dirty="0" smtClean="0"/>
              <a:t> - No </a:t>
            </a:r>
            <a:r>
              <a:rPr lang="en-US" sz="2400" dirty="0"/>
              <a:t>requirement to disclose the impact of new Accounting standards</a:t>
            </a:r>
          </a:p>
          <a:p>
            <a:pPr lvl="1"/>
            <a:r>
              <a:rPr lang="en-US" sz="2400" dirty="0"/>
              <a:t>But Full General Purpose and Special Purpose reports require </a:t>
            </a:r>
            <a:r>
              <a:rPr lang="en-US" sz="2400" dirty="0" smtClean="0"/>
              <a:t>disclosure</a:t>
            </a:r>
            <a:endParaRPr lang="en-AU" sz="2400" dirty="0" smtClean="0"/>
          </a:p>
          <a:p>
            <a:r>
              <a:rPr lang="en-AU" b="1" dirty="0" smtClean="0"/>
              <a:t>AASB 119 Employee Benefits</a:t>
            </a:r>
          </a:p>
          <a:p>
            <a:pPr lvl="1"/>
            <a:r>
              <a:rPr lang="en-US" sz="2400" dirty="0" smtClean="0"/>
              <a:t>Calculating the Net present value of Long service leave entitlement</a:t>
            </a:r>
            <a:endParaRPr lang="en-US" sz="2400" dirty="0"/>
          </a:p>
          <a:p>
            <a:r>
              <a:rPr lang="en-US" b="1" dirty="0"/>
              <a:t>AASB </a:t>
            </a:r>
            <a:r>
              <a:rPr lang="en-US" b="1" dirty="0" smtClean="0"/>
              <a:t>13 Fair </a:t>
            </a:r>
            <a:r>
              <a:rPr lang="en-US" b="1" dirty="0"/>
              <a:t>Value </a:t>
            </a:r>
            <a:r>
              <a:rPr lang="en-US" b="1" dirty="0" smtClean="0"/>
              <a:t>Measurement</a:t>
            </a:r>
            <a:endParaRPr lang="en-AU" b="1" dirty="0" smtClean="0"/>
          </a:p>
          <a:p>
            <a:pPr lvl="1"/>
            <a:r>
              <a:rPr lang="en-US" sz="2400" dirty="0" smtClean="0"/>
              <a:t>Assessing the fair value of assets in a changing environment</a:t>
            </a:r>
            <a:endParaRPr lang="en-US" sz="2400" dirty="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880010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Errors</a:t>
            </a:r>
            <a:endParaRPr lang="en-AU" dirty="0"/>
          </a:p>
        </p:txBody>
      </p:sp>
      <p:sp>
        <p:nvSpPr>
          <p:cNvPr id="3" name="Content Placeholder 2"/>
          <p:cNvSpPr>
            <a:spLocks noGrp="1"/>
          </p:cNvSpPr>
          <p:nvPr>
            <p:ph idx="1"/>
          </p:nvPr>
        </p:nvSpPr>
        <p:spPr>
          <a:xfrm>
            <a:off x="677334" y="1469571"/>
            <a:ext cx="8596668" cy="4571791"/>
          </a:xfrm>
        </p:spPr>
        <p:txBody>
          <a:bodyPr>
            <a:normAutofit fontScale="92500" lnSpcReduction="10000"/>
          </a:bodyPr>
          <a:lstStyle/>
          <a:p>
            <a:r>
              <a:rPr lang="en-US" b="1" dirty="0"/>
              <a:t>AASB </a:t>
            </a:r>
            <a:r>
              <a:rPr lang="en-US" b="1" dirty="0" smtClean="0"/>
              <a:t>116 </a:t>
            </a:r>
            <a:r>
              <a:rPr lang="en-US" b="1" dirty="0"/>
              <a:t>Property Plant &amp; Equipment</a:t>
            </a:r>
          </a:p>
          <a:p>
            <a:pPr lvl="1"/>
            <a:r>
              <a:rPr lang="en-US" sz="2400" dirty="0"/>
              <a:t>The standard allows cost or revaluation</a:t>
            </a:r>
          </a:p>
          <a:p>
            <a:pPr lvl="1"/>
            <a:r>
              <a:rPr lang="en-US" sz="2400" dirty="0"/>
              <a:t>But requires depreciation on revalued assets</a:t>
            </a:r>
          </a:p>
          <a:p>
            <a:pPr lvl="1"/>
            <a:r>
              <a:rPr lang="en-US" sz="2400" dirty="0"/>
              <a:t>And assessment of impairment </a:t>
            </a:r>
          </a:p>
          <a:p>
            <a:r>
              <a:rPr lang="en-US" b="1" dirty="0" smtClean="0"/>
              <a:t>AASB 124	Related party disclosures</a:t>
            </a:r>
          </a:p>
          <a:p>
            <a:pPr lvl="1"/>
            <a:r>
              <a:rPr lang="en-US" sz="2400" dirty="0" smtClean="0"/>
              <a:t>RDR allows aggregation of Key management personnel. </a:t>
            </a:r>
          </a:p>
          <a:p>
            <a:pPr lvl="1"/>
            <a:r>
              <a:rPr lang="en-US" sz="2400" dirty="0" smtClean="0"/>
              <a:t>GPFR and Special Purpose do not</a:t>
            </a:r>
            <a:endParaRPr lang="en-US" sz="2400" dirty="0"/>
          </a:p>
          <a:p>
            <a:r>
              <a:rPr lang="en-US" b="1" dirty="0" smtClean="0"/>
              <a:t>AASB 138 Intangible assets</a:t>
            </a:r>
          </a:p>
          <a:p>
            <a:pPr lvl="1"/>
            <a:r>
              <a:rPr lang="en-AU" sz="2400" dirty="0" smtClean="0"/>
              <a:t>Recognising</a:t>
            </a:r>
            <a:r>
              <a:rPr lang="en-US" sz="2400" dirty="0" smtClean="0"/>
              <a:t> Goodwill on merger or acquisition</a:t>
            </a:r>
          </a:p>
          <a:p>
            <a:pPr lvl="1"/>
            <a:r>
              <a:rPr lang="en-US" sz="2400" dirty="0" smtClean="0"/>
              <a:t>Excluding internally generated Goodwill</a:t>
            </a:r>
          </a:p>
          <a:p>
            <a:pPr lvl="1"/>
            <a:r>
              <a:rPr lang="en-US" sz="2400" dirty="0"/>
              <a:t>W</a:t>
            </a:r>
            <a:r>
              <a:rPr lang="en-US" sz="2400" dirty="0" smtClean="0"/>
              <a:t>hen to </a:t>
            </a:r>
            <a:r>
              <a:rPr lang="en-AU" sz="2400" dirty="0" smtClean="0"/>
              <a:t>capitalise</a:t>
            </a:r>
            <a:r>
              <a:rPr lang="en-US" sz="2400" dirty="0" smtClean="0"/>
              <a:t> development costs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08068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Outline</a:t>
            </a:r>
            <a:endParaRPr lang="en-AU" dirty="0"/>
          </a:p>
        </p:txBody>
      </p:sp>
      <p:sp>
        <p:nvSpPr>
          <p:cNvPr id="3" name="Content Placeholder 2"/>
          <p:cNvSpPr>
            <a:spLocks noGrp="1"/>
          </p:cNvSpPr>
          <p:nvPr>
            <p:ph idx="1"/>
          </p:nvPr>
        </p:nvSpPr>
        <p:spPr/>
        <p:txBody>
          <a:bodyPr>
            <a:normAutofit/>
          </a:bodyPr>
          <a:lstStyle/>
          <a:p>
            <a:r>
              <a:rPr lang="en-AU" sz="2800" dirty="0" smtClean="0"/>
              <a:t>The easy part first</a:t>
            </a:r>
          </a:p>
          <a:p>
            <a:pPr lvl="1"/>
            <a:r>
              <a:rPr lang="en-AU" sz="2400" dirty="0" smtClean="0"/>
              <a:t>Definitions</a:t>
            </a:r>
          </a:p>
          <a:p>
            <a:pPr lvl="1"/>
            <a:r>
              <a:rPr lang="en-AU" sz="2400" dirty="0" smtClean="0"/>
              <a:t>Who has to lodge with ASIC / be audited</a:t>
            </a:r>
          </a:p>
          <a:p>
            <a:r>
              <a:rPr lang="en-AU" sz="2800" dirty="0" smtClean="0"/>
              <a:t>What are compliant financials</a:t>
            </a:r>
          </a:p>
          <a:p>
            <a:r>
              <a:rPr lang="en-AU" sz="2800" dirty="0" smtClean="0"/>
              <a:t>Common errors</a:t>
            </a:r>
          </a:p>
          <a:p>
            <a:r>
              <a:rPr lang="en-AU" sz="2800" dirty="0" smtClean="0"/>
              <a:t>Looking to the future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43367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Errors</a:t>
            </a:r>
            <a:endParaRPr lang="en-AU" dirty="0"/>
          </a:p>
        </p:txBody>
      </p:sp>
      <p:sp>
        <p:nvSpPr>
          <p:cNvPr id="3" name="Content Placeholder 2"/>
          <p:cNvSpPr>
            <a:spLocks noGrp="1"/>
          </p:cNvSpPr>
          <p:nvPr>
            <p:ph idx="1"/>
          </p:nvPr>
        </p:nvSpPr>
        <p:spPr>
          <a:xfrm>
            <a:off x="677334" y="1534887"/>
            <a:ext cx="8596668" cy="4506476"/>
          </a:xfrm>
        </p:spPr>
        <p:txBody>
          <a:bodyPr>
            <a:normAutofit/>
          </a:bodyPr>
          <a:lstStyle/>
          <a:p>
            <a:r>
              <a:rPr lang="en-US" sz="2000" b="1" dirty="0"/>
              <a:t>AASB 1054 Australian Additional Disclosures </a:t>
            </a:r>
            <a:endParaRPr lang="en-US" sz="2000" b="1" dirty="0" smtClean="0"/>
          </a:p>
          <a:p>
            <a:pPr lvl="1"/>
            <a:r>
              <a:rPr lang="en-US" sz="1800" dirty="0" smtClean="0"/>
              <a:t>Require disclosure of audit fees, franking credits, reconciliation of Net operating cash flow  to net profit</a:t>
            </a:r>
          </a:p>
          <a:p>
            <a:pPr lvl="1"/>
            <a:r>
              <a:rPr lang="en-US" sz="1800" dirty="0" smtClean="0"/>
              <a:t>Not required for General Purpose RDR</a:t>
            </a:r>
          </a:p>
          <a:p>
            <a:r>
              <a:rPr lang="en-US" sz="2000" b="1" dirty="0"/>
              <a:t>AASB 1053 Application of Tiers of Australian Accounting </a:t>
            </a:r>
            <a:r>
              <a:rPr lang="en-US" sz="2000" b="1" dirty="0" smtClean="0"/>
              <a:t>Standards</a:t>
            </a:r>
          </a:p>
          <a:p>
            <a:pPr lvl="1"/>
            <a:r>
              <a:rPr lang="en-US" sz="1800" dirty="0" smtClean="0"/>
              <a:t>Who can use General Purpose Reduced Disclosure Requirements</a:t>
            </a:r>
          </a:p>
          <a:p>
            <a:pPr lvl="1"/>
            <a:r>
              <a:rPr lang="en-US" sz="1800" dirty="0" smtClean="0"/>
              <a:t>Cannot be Tier 1 – for profit private sector &amp; Government entities who have Public accountability</a:t>
            </a:r>
          </a:p>
          <a:p>
            <a:r>
              <a:rPr lang="en-US" sz="2000" b="1" dirty="0" smtClean="0"/>
              <a:t>AASB </a:t>
            </a:r>
            <a:r>
              <a:rPr lang="en-US" sz="2000" b="1" dirty="0"/>
              <a:t>108 Accounting Policies, Changes in Accounting Estimates and </a:t>
            </a:r>
            <a:r>
              <a:rPr lang="en-US" sz="2000" b="1" dirty="0" smtClean="0"/>
              <a:t>Errors</a:t>
            </a:r>
          </a:p>
          <a:p>
            <a:pPr lvl="1"/>
            <a:r>
              <a:rPr lang="en-US" sz="1800" dirty="0" smtClean="0"/>
              <a:t>Change to policy may lead to a restatement of the prior two years balance sheets</a:t>
            </a:r>
          </a:p>
          <a:p>
            <a:pPr lvl="1"/>
            <a:r>
              <a:rPr lang="en-US" sz="1800" dirty="0" smtClean="0"/>
              <a:t>A note explaining the impact of the policy change</a:t>
            </a:r>
          </a:p>
          <a:p>
            <a:pPr lvl="1"/>
            <a:endParaRPr lang="en-US" sz="1800" dirty="0"/>
          </a:p>
          <a:p>
            <a:endParaRPr lang="en-US" sz="2000" dirty="0"/>
          </a:p>
          <a:p>
            <a:endParaRPr lang="en-AU"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473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Errors</a:t>
            </a:r>
            <a:endParaRPr lang="en-AU" dirty="0"/>
          </a:p>
        </p:txBody>
      </p:sp>
      <p:sp>
        <p:nvSpPr>
          <p:cNvPr id="3" name="Content Placeholder 2"/>
          <p:cNvSpPr>
            <a:spLocks noGrp="1"/>
          </p:cNvSpPr>
          <p:nvPr>
            <p:ph idx="1"/>
          </p:nvPr>
        </p:nvSpPr>
        <p:spPr>
          <a:xfrm>
            <a:off x="677334" y="1600201"/>
            <a:ext cx="8596668" cy="4441162"/>
          </a:xfrm>
        </p:spPr>
        <p:txBody>
          <a:bodyPr>
            <a:normAutofit/>
          </a:bodyPr>
          <a:lstStyle/>
          <a:p>
            <a:r>
              <a:rPr lang="en-AU" sz="2000" b="1" dirty="0"/>
              <a:t>AASB </a:t>
            </a:r>
            <a:r>
              <a:rPr lang="en-AU" sz="2000" b="1" dirty="0" smtClean="0"/>
              <a:t>137 Provisions</a:t>
            </a:r>
            <a:r>
              <a:rPr lang="en-AU" sz="2000" b="1" dirty="0"/>
              <a:t>, Contingent Liabilities and Contingent </a:t>
            </a:r>
            <a:r>
              <a:rPr lang="en-AU" sz="2000" b="1" dirty="0" smtClean="0"/>
              <a:t>Assets</a:t>
            </a:r>
          </a:p>
          <a:p>
            <a:pPr lvl="1"/>
            <a:r>
              <a:rPr lang="en-US" sz="1800" dirty="0" smtClean="0"/>
              <a:t>When can you take up a provision – must be an obligating event</a:t>
            </a:r>
          </a:p>
          <a:p>
            <a:pPr lvl="1"/>
            <a:r>
              <a:rPr lang="en-US" sz="1800" dirty="0" smtClean="0"/>
              <a:t>When do you have to disclose contingent assets &amp; liabilities</a:t>
            </a:r>
          </a:p>
          <a:p>
            <a:pPr lvl="2"/>
            <a:r>
              <a:rPr lang="en-US" sz="1600" dirty="0" smtClean="0"/>
              <a:t>Such as possible costs arising from legal actions &amp; how much detail</a:t>
            </a:r>
            <a:endParaRPr lang="en-US" sz="1600" dirty="0"/>
          </a:p>
          <a:p>
            <a:r>
              <a:rPr lang="en-US" sz="2000" b="1" dirty="0" smtClean="0"/>
              <a:t>AASB 102 Inventories</a:t>
            </a:r>
          </a:p>
          <a:p>
            <a:pPr lvl="1"/>
            <a:r>
              <a:rPr lang="en-US" sz="1800" dirty="0" smtClean="0"/>
              <a:t>How do you value inventory</a:t>
            </a:r>
          </a:p>
          <a:p>
            <a:r>
              <a:rPr lang="en-US" sz="2000" b="1" dirty="0" smtClean="0"/>
              <a:t>AASB 10 Consolidated Financial Statements</a:t>
            </a:r>
          </a:p>
          <a:p>
            <a:pPr lvl="1"/>
            <a:r>
              <a:rPr lang="en-US" sz="1800" dirty="0" smtClean="0"/>
              <a:t>Special Purpose do not have to apply? </a:t>
            </a:r>
          </a:p>
          <a:p>
            <a:pPr lvl="1"/>
            <a:r>
              <a:rPr lang="en-US" sz="1800" dirty="0" smtClean="0"/>
              <a:t>General Purpose and RDR do have to apply when “control” of other entities is established</a:t>
            </a:r>
            <a:endParaRPr lang="en-AU"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24888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Common Errors</a:t>
            </a:r>
            <a:endParaRPr lang="en-AU" dirty="0"/>
          </a:p>
        </p:txBody>
      </p:sp>
      <p:sp>
        <p:nvSpPr>
          <p:cNvPr id="3" name="Content Placeholder 2"/>
          <p:cNvSpPr>
            <a:spLocks noGrp="1"/>
          </p:cNvSpPr>
          <p:nvPr>
            <p:ph idx="1"/>
          </p:nvPr>
        </p:nvSpPr>
        <p:spPr>
          <a:xfrm>
            <a:off x="677333" y="1930401"/>
            <a:ext cx="10339009" cy="4110962"/>
          </a:xfrm>
        </p:spPr>
        <p:txBody>
          <a:bodyPr numCol="2">
            <a:noAutofit/>
          </a:bodyPr>
          <a:lstStyle/>
          <a:p>
            <a:r>
              <a:rPr lang="en-AU" sz="2800" dirty="0" smtClean="0"/>
              <a:t>Current </a:t>
            </a:r>
            <a:r>
              <a:rPr lang="en-AU" sz="2800" dirty="0"/>
              <a:t>portion of long term </a:t>
            </a:r>
            <a:r>
              <a:rPr lang="en-AU" sz="2800" dirty="0" smtClean="0"/>
              <a:t>debt not separated out</a:t>
            </a:r>
            <a:endParaRPr lang="en-AU" sz="2800" dirty="0"/>
          </a:p>
          <a:p>
            <a:r>
              <a:rPr lang="en-AU" sz="2800" dirty="0"/>
              <a:t>Tax effect </a:t>
            </a:r>
            <a:r>
              <a:rPr lang="en-AU" sz="2800" dirty="0" smtClean="0"/>
              <a:t>accounting not calculated</a:t>
            </a:r>
            <a:endParaRPr lang="en-AU" sz="2800" dirty="0"/>
          </a:p>
          <a:p>
            <a:r>
              <a:rPr lang="en-AU" sz="2800" dirty="0"/>
              <a:t>Annual </a:t>
            </a:r>
            <a:r>
              <a:rPr lang="en-AU" sz="2800" dirty="0" smtClean="0"/>
              <a:t>leave not on balance sheet</a:t>
            </a:r>
            <a:endParaRPr lang="en-AU" sz="2800" dirty="0"/>
          </a:p>
          <a:p>
            <a:r>
              <a:rPr lang="en-AU" sz="2800" dirty="0" smtClean="0"/>
              <a:t>Cash </a:t>
            </a:r>
            <a:r>
              <a:rPr lang="en-AU" sz="2800" dirty="0"/>
              <a:t>flow / changes in equity missing</a:t>
            </a:r>
          </a:p>
          <a:p>
            <a:r>
              <a:rPr lang="en-AU" sz="2800" dirty="0"/>
              <a:t>Note 1 isn’t </a:t>
            </a:r>
            <a:r>
              <a:rPr lang="en-AU" sz="2800" dirty="0" smtClean="0"/>
              <a:t>relevant</a:t>
            </a:r>
            <a:endParaRPr lang="en-AU" sz="2800" dirty="0"/>
          </a:p>
          <a:p>
            <a:r>
              <a:rPr lang="en-AU" sz="2800" dirty="0"/>
              <a:t>Inaccurate information in note 1</a:t>
            </a:r>
          </a:p>
          <a:p>
            <a:r>
              <a:rPr lang="en-AU" sz="2800" dirty="0" smtClean="0"/>
              <a:t>No prepayments</a:t>
            </a:r>
            <a:endParaRPr lang="en-AU" sz="2800" dirty="0"/>
          </a:p>
          <a:p>
            <a:r>
              <a:rPr lang="en-AU" sz="2800" dirty="0" smtClean="0"/>
              <a:t>No depreciation</a:t>
            </a:r>
            <a:endParaRPr lang="en-AU" sz="2800" dirty="0"/>
          </a:p>
          <a:p>
            <a:r>
              <a:rPr lang="en-AU" sz="2800" dirty="0" smtClean="0"/>
              <a:t>No recent revaluations</a:t>
            </a: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79745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ASIC Inspection Findings</a:t>
            </a:r>
            <a:endParaRPr lang="en-AU" dirty="0"/>
          </a:p>
        </p:txBody>
      </p:sp>
      <p:sp>
        <p:nvSpPr>
          <p:cNvPr id="3" name="Content Placeholder 2"/>
          <p:cNvSpPr>
            <a:spLocks noGrp="1"/>
          </p:cNvSpPr>
          <p:nvPr>
            <p:ph idx="1"/>
          </p:nvPr>
        </p:nvSpPr>
        <p:spPr/>
        <p:txBody>
          <a:bodyPr>
            <a:noAutofit/>
          </a:bodyPr>
          <a:lstStyle/>
          <a:p>
            <a:pPr marL="0" indent="0">
              <a:buNone/>
            </a:pPr>
            <a:r>
              <a:rPr lang="en-AU" sz="2400" dirty="0" smtClean="0"/>
              <a:t>Findings from ASIC inspections – listed items rarely change</a:t>
            </a:r>
          </a:p>
          <a:p>
            <a:r>
              <a:rPr lang="en-AU" sz="2400" dirty="0" smtClean="0"/>
              <a:t>Impairment and other asset values</a:t>
            </a:r>
          </a:p>
          <a:p>
            <a:r>
              <a:rPr lang="en-AU" sz="2400" dirty="0" smtClean="0"/>
              <a:t>Revenue recognition</a:t>
            </a:r>
          </a:p>
          <a:p>
            <a:r>
              <a:rPr lang="en-AU" sz="2400" dirty="0" smtClean="0"/>
              <a:t>Tax effect accounting</a:t>
            </a:r>
          </a:p>
          <a:p>
            <a:r>
              <a:rPr lang="en-AU" sz="2400" dirty="0" smtClean="0"/>
              <a:t>Consolidation</a:t>
            </a:r>
          </a:p>
          <a:p>
            <a:r>
              <a:rPr lang="en-AU" sz="2400" dirty="0" smtClean="0"/>
              <a:t>Business combinations</a:t>
            </a:r>
          </a:p>
          <a:p>
            <a:r>
              <a:rPr lang="en-AU" sz="2400" dirty="0" smtClean="0"/>
              <a:t>Amortisation of intangibles</a:t>
            </a:r>
          </a:p>
          <a:p>
            <a:r>
              <a:rPr lang="en-AU" sz="2400" dirty="0" smtClean="0"/>
              <a:t>Disclosure of estimates and judgments</a:t>
            </a:r>
          </a:p>
          <a:p>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179453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 of templates (still require thinking)</a:t>
            </a:r>
            <a:endParaRPr lang="en-AU" dirty="0"/>
          </a:p>
        </p:txBody>
      </p:sp>
      <p:sp>
        <p:nvSpPr>
          <p:cNvPr id="3" name="Content Placeholder 2"/>
          <p:cNvSpPr>
            <a:spLocks noGrp="1"/>
          </p:cNvSpPr>
          <p:nvPr>
            <p:ph idx="1"/>
          </p:nvPr>
        </p:nvSpPr>
        <p:spPr/>
        <p:txBody>
          <a:bodyPr>
            <a:normAutofit/>
          </a:bodyPr>
          <a:lstStyle/>
          <a:p>
            <a:r>
              <a:rPr lang="en-US" sz="2400" dirty="0" smtClean="0"/>
              <a:t>Templates are great … but … you still have to apply your expertise!</a:t>
            </a:r>
          </a:p>
          <a:p>
            <a:r>
              <a:rPr lang="en-US" sz="2400" dirty="0" smtClean="0"/>
              <a:t>Only include policies and notes that relate to items in the financial statements</a:t>
            </a:r>
          </a:p>
          <a:p>
            <a:endParaRPr lang="en-US" sz="2400" dirty="0" smtClean="0"/>
          </a:p>
          <a:p>
            <a:r>
              <a:rPr lang="en-US" sz="2400" dirty="0" smtClean="0"/>
              <a:t>For example</a:t>
            </a:r>
          </a:p>
          <a:p>
            <a:pPr lvl="1"/>
            <a:r>
              <a:rPr lang="en-US" sz="2000" dirty="0" smtClean="0"/>
              <a:t>There should not be a policy on leases if there no leases in place.</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54536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Looking to the future …</a:t>
            </a:r>
            <a:endParaRPr lang="en-AU" dirty="0"/>
          </a:p>
        </p:txBody>
      </p:sp>
      <p:sp>
        <p:nvSpPr>
          <p:cNvPr id="4" name="Text Placeholder 3"/>
          <p:cNvSpPr>
            <a:spLocks noGrp="1"/>
          </p:cNvSpPr>
          <p:nvPr>
            <p:ph type="body" idx="1"/>
          </p:nvPr>
        </p:nvSpPr>
        <p:spPr/>
        <p:txBody>
          <a:bodyPr/>
          <a:lstStyle/>
          <a:p>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40156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Software and templates</a:t>
            </a:r>
            <a:endParaRPr lang="en-AU" dirty="0"/>
          </a:p>
        </p:txBody>
      </p:sp>
      <p:sp>
        <p:nvSpPr>
          <p:cNvPr id="3" name="Content Placeholder 2"/>
          <p:cNvSpPr>
            <a:spLocks noGrp="1"/>
          </p:cNvSpPr>
          <p:nvPr>
            <p:ph idx="1"/>
          </p:nvPr>
        </p:nvSpPr>
        <p:spPr/>
        <p:txBody>
          <a:bodyPr>
            <a:noAutofit/>
          </a:bodyPr>
          <a:lstStyle/>
          <a:p>
            <a:pPr lvl="0"/>
            <a:r>
              <a:rPr lang="en-AU" sz="2800" dirty="0" err="1" smtClean="0"/>
              <a:t>IFRSSystem</a:t>
            </a:r>
            <a:r>
              <a:rPr lang="en-AU" sz="2800" dirty="0"/>
              <a:t> (</a:t>
            </a:r>
            <a:r>
              <a:rPr lang="en-AU" sz="2800" dirty="0">
                <a:hlinkClick r:id="rId3"/>
              </a:rPr>
              <a:t>https://ifrssystem.com</a:t>
            </a:r>
            <a:r>
              <a:rPr lang="en-AU" sz="2800" dirty="0" smtClean="0">
                <a:hlinkClick r:id="rId3"/>
              </a:rPr>
              <a:t>/</a:t>
            </a:r>
            <a:r>
              <a:rPr lang="en-AU" sz="2800" dirty="0" smtClean="0"/>
              <a:t>) </a:t>
            </a:r>
          </a:p>
          <a:p>
            <a:pPr lvl="0"/>
            <a:r>
              <a:rPr lang="en-AU" sz="2800" dirty="0" err="1" smtClean="0"/>
              <a:t>Caseware</a:t>
            </a:r>
            <a:r>
              <a:rPr lang="en-AU" sz="2800" dirty="0"/>
              <a:t> (</a:t>
            </a:r>
            <a:r>
              <a:rPr lang="en-AU" sz="2800" dirty="0">
                <a:hlinkClick r:id="rId4"/>
              </a:rPr>
              <a:t>https://www.caseware.com.au</a:t>
            </a:r>
            <a:r>
              <a:rPr lang="en-AU" sz="2800" dirty="0" smtClean="0">
                <a:hlinkClick r:id="rId4"/>
              </a:rPr>
              <a:t>/</a:t>
            </a:r>
            <a:r>
              <a:rPr lang="en-AU" sz="2800" dirty="0" smtClean="0"/>
              <a:t>) </a:t>
            </a:r>
          </a:p>
          <a:p>
            <a:pPr lvl="0"/>
            <a:r>
              <a:rPr lang="en-AU" sz="2800" dirty="0" err="1"/>
              <a:t>Xero</a:t>
            </a:r>
            <a:r>
              <a:rPr lang="en-AU" sz="2800" dirty="0"/>
              <a:t> (</a:t>
            </a:r>
            <a:r>
              <a:rPr lang="en-AU" sz="2800" dirty="0">
                <a:hlinkClick r:id="rId5"/>
              </a:rPr>
              <a:t>https://www.xero.com/au</a:t>
            </a:r>
            <a:r>
              <a:rPr lang="en-AU" sz="2800" dirty="0" smtClean="0">
                <a:hlinkClick r:id="rId5"/>
              </a:rPr>
              <a:t>/</a:t>
            </a:r>
            <a:r>
              <a:rPr lang="en-AU" sz="2800" dirty="0" smtClean="0"/>
              <a:t>) </a:t>
            </a:r>
          </a:p>
          <a:p>
            <a:pPr lvl="0"/>
            <a:r>
              <a:rPr lang="en-AU" sz="2800" dirty="0" smtClean="0"/>
              <a:t>Thomson Reuters – XYZ </a:t>
            </a:r>
            <a:r>
              <a:rPr lang="en-AU" sz="2800" dirty="0"/>
              <a:t>Model accounts (</a:t>
            </a:r>
            <a:r>
              <a:rPr lang="en-AU" sz="2800" dirty="0">
                <a:hlinkClick r:id="rId6"/>
              </a:rPr>
              <a:t>https://</a:t>
            </a:r>
            <a:r>
              <a:rPr lang="en-AU" sz="2800" dirty="0" smtClean="0">
                <a:hlinkClick r:id="rId6"/>
              </a:rPr>
              <a:t>tax.thomsonreuters.com.au/checkpoint/xyz</a:t>
            </a:r>
            <a:r>
              <a:rPr lang="en-AU" sz="2800" dirty="0" smtClean="0"/>
              <a:t>) </a:t>
            </a:r>
          </a:p>
          <a:p>
            <a:pPr lvl="0"/>
            <a:r>
              <a:rPr lang="en-AU" sz="2800" dirty="0" smtClean="0"/>
              <a:t>Big 4 / Mid tier model financial statements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317324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currently in process</a:t>
            </a:r>
            <a:endParaRPr lang="en-AU" dirty="0"/>
          </a:p>
        </p:txBody>
      </p:sp>
      <p:sp>
        <p:nvSpPr>
          <p:cNvPr id="3" name="Content Placeholder 2"/>
          <p:cNvSpPr>
            <a:spLocks noGrp="1"/>
          </p:cNvSpPr>
          <p:nvPr>
            <p:ph idx="1"/>
          </p:nvPr>
        </p:nvSpPr>
        <p:spPr>
          <a:xfrm>
            <a:off x="677334" y="1317171"/>
            <a:ext cx="10382552" cy="5036325"/>
          </a:xfrm>
        </p:spPr>
        <p:txBody>
          <a:bodyPr>
            <a:normAutofit/>
          </a:bodyPr>
          <a:lstStyle/>
          <a:p>
            <a:r>
              <a:rPr lang="en-US" sz="2400" b="1" dirty="0" smtClean="0"/>
              <a:t>Comparability</a:t>
            </a:r>
            <a:r>
              <a:rPr lang="en-US" sz="2400" b="1" dirty="0"/>
              <a:t>, transparency, comprehensibility and consistency </a:t>
            </a:r>
            <a:r>
              <a:rPr lang="en-US" sz="2400" dirty="0"/>
              <a:t>are all </a:t>
            </a:r>
            <a:r>
              <a:rPr lang="en-US" sz="2400" dirty="0" smtClean="0"/>
              <a:t>paramount (93% users of </a:t>
            </a:r>
            <a:r>
              <a:rPr lang="en-US" sz="2400" dirty="0" err="1" smtClean="0"/>
              <a:t>SPFR</a:t>
            </a:r>
            <a:r>
              <a:rPr lang="en-US" sz="2400" dirty="0" smtClean="0"/>
              <a:t> from survey)</a:t>
            </a:r>
          </a:p>
          <a:p>
            <a:r>
              <a:rPr lang="en-US" sz="2400" dirty="0"/>
              <a:t>A modified, more user-friendly </a:t>
            </a:r>
            <a:r>
              <a:rPr lang="en-US" sz="2400" dirty="0" err="1"/>
              <a:t>GPFS-RDR</a:t>
            </a:r>
            <a:r>
              <a:rPr lang="en-US" sz="2400" dirty="0"/>
              <a:t> was the preferred Tier 2 framework (AASB Survey)</a:t>
            </a:r>
            <a:endParaRPr lang="en-AU" sz="2400" dirty="0"/>
          </a:p>
          <a:p>
            <a:r>
              <a:rPr lang="en-US" sz="2400" dirty="0" smtClean="0"/>
              <a:t>ED 295 – </a:t>
            </a:r>
            <a:r>
              <a:rPr lang="en-US" sz="2400" b="1" dirty="0" smtClean="0"/>
              <a:t>Simplified Disclosures as a replacement for </a:t>
            </a:r>
            <a:r>
              <a:rPr lang="en-US" sz="2400" b="1" dirty="0" err="1" smtClean="0"/>
              <a:t>RDR</a:t>
            </a:r>
            <a:endParaRPr lang="en-US" sz="2400" b="1" dirty="0" smtClean="0"/>
          </a:p>
          <a:p>
            <a:pPr lvl="1"/>
            <a:r>
              <a:rPr lang="en-US" sz="2000" dirty="0" smtClean="0"/>
              <a:t>Single stand alone standard, based on IFRS for SME</a:t>
            </a:r>
          </a:p>
          <a:p>
            <a:pPr lvl="1"/>
            <a:r>
              <a:rPr lang="en-US" sz="2000" dirty="0" smtClean="0"/>
              <a:t>Ready for 20/21 FY</a:t>
            </a:r>
          </a:p>
          <a:p>
            <a:r>
              <a:rPr lang="en-US" sz="2400" dirty="0" smtClean="0"/>
              <a:t>ED 297 – </a:t>
            </a:r>
            <a:r>
              <a:rPr lang="en-US" sz="2400" b="1" dirty="0" smtClean="0"/>
              <a:t>Removal of </a:t>
            </a:r>
            <a:r>
              <a:rPr lang="en-US" sz="2400" b="1" dirty="0" err="1" smtClean="0"/>
              <a:t>SPFR</a:t>
            </a:r>
            <a:r>
              <a:rPr lang="en-US" sz="2400" b="1" dirty="0" smtClean="0"/>
              <a:t> </a:t>
            </a:r>
            <a:r>
              <a:rPr lang="en-US" sz="2400" dirty="0" smtClean="0"/>
              <a:t>for some For Profit</a:t>
            </a:r>
          </a:p>
          <a:p>
            <a:pPr lvl="1"/>
            <a:r>
              <a:rPr lang="en-US" sz="2000" dirty="0" smtClean="0"/>
              <a:t>Must use </a:t>
            </a:r>
            <a:r>
              <a:rPr lang="en-US" sz="2000" dirty="0" err="1" smtClean="0"/>
              <a:t>GPFR</a:t>
            </a:r>
            <a:r>
              <a:rPr lang="en-US" sz="2000" dirty="0" smtClean="0"/>
              <a:t> or SD</a:t>
            </a:r>
          </a:p>
          <a:p>
            <a:r>
              <a:rPr lang="en-US" sz="2400" dirty="0" smtClean="0"/>
              <a:t>ED293 – disclose </a:t>
            </a:r>
            <a:r>
              <a:rPr lang="en-US" sz="2400" b="1" dirty="0" smtClean="0"/>
              <a:t>extent of R&amp;M compliance</a:t>
            </a:r>
          </a:p>
          <a:p>
            <a:pPr lvl="1"/>
            <a:r>
              <a:rPr lang="en-US" sz="2000" dirty="0" smtClean="0"/>
              <a:t>Will be NFP only – originally considered applying to For Profit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950812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ED 297 – Removal of </a:t>
            </a:r>
            <a:r>
              <a:rPr lang="en-AU" dirty="0" err="1" smtClean="0"/>
              <a:t>SPFR</a:t>
            </a:r>
            <a:endParaRPr lang="en-AU" dirty="0"/>
          </a:p>
        </p:txBody>
      </p:sp>
      <p:pic>
        <p:nvPicPr>
          <p:cNvPr id="5" name="Picture 4"/>
          <p:cNvPicPr>
            <a:picLocks noChangeAspect="1"/>
          </p:cNvPicPr>
          <p:nvPr/>
        </p:nvPicPr>
        <p:blipFill>
          <a:blip r:embed="rId3"/>
          <a:stretch>
            <a:fillRect/>
          </a:stretch>
        </p:blipFill>
        <p:spPr>
          <a:xfrm>
            <a:off x="130629" y="1700201"/>
            <a:ext cx="11930742" cy="445908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154294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References / Further Reading</a:t>
            </a:r>
            <a:endParaRPr lang="en-AU" dirty="0"/>
          </a:p>
        </p:txBody>
      </p:sp>
      <p:sp>
        <p:nvSpPr>
          <p:cNvPr id="6" name="Content Placeholder 5"/>
          <p:cNvSpPr>
            <a:spLocks noGrp="1"/>
          </p:cNvSpPr>
          <p:nvPr>
            <p:ph idx="1"/>
          </p:nvPr>
        </p:nvSpPr>
        <p:spPr/>
        <p:txBody>
          <a:bodyPr>
            <a:normAutofit/>
          </a:bodyPr>
          <a:lstStyle/>
          <a:p>
            <a:r>
              <a:rPr lang="en-AU" sz="2000" dirty="0" smtClean="0"/>
              <a:t>Dec 2018 – AASB </a:t>
            </a:r>
            <a:r>
              <a:rPr lang="en-US" sz="2000" dirty="0"/>
              <a:t>For-profit User and </a:t>
            </a:r>
            <a:r>
              <a:rPr lang="en-US" sz="2000" dirty="0" smtClean="0"/>
              <a:t>Preparer Survey Results</a:t>
            </a:r>
          </a:p>
          <a:p>
            <a:r>
              <a:rPr lang="en-US" sz="2000" dirty="0" smtClean="0"/>
              <a:t>Aug 2019 – </a:t>
            </a:r>
            <a:r>
              <a:rPr lang="en-US" sz="2000" dirty="0"/>
              <a:t>AASB Financial Reporting Practices of For-Profit Entities Lodging Special Purpose Financial Statements</a:t>
            </a:r>
            <a:endParaRPr lang="en-US" sz="2000" dirty="0" smtClean="0"/>
          </a:p>
          <a:p>
            <a:r>
              <a:rPr lang="en-US" sz="2000" dirty="0" smtClean="0"/>
              <a:t>Sep 2019 – AASB Legislative and Regulatory Financial Reporting Requirements</a:t>
            </a:r>
          </a:p>
          <a:p>
            <a:r>
              <a:rPr lang="en-AU" sz="2000" dirty="0">
                <a:hlinkClick r:id="rId3"/>
              </a:rPr>
              <a:t>https://asic.gov.au/regulatory-resources/financial-reporting-and-audit/preparers-of-financial-reports/lodgement-of-financial-reports</a:t>
            </a:r>
            <a:r>
              <a:rPr lang="en-AU" sz="2000" dirty="0" smtClean="0">
                <a:hlinkClick r:id="rId3"/>
              </a:rPr>
              <a:t>/</a:t>
            </a:r>
            <a:endParaRPr lang="en-AU" sz="2000" dirty="0" smtClean="0"/>
          </a:p>
          <a:p>
            <a:r>
              <a:rPr lang="en-AU" sz="2000" dirty="0" smtClean="0"/>
              <a:t>AASB ED295 – SD to replace </a:t>
            </a:r>
            <a:r>
              <a:rPr lang="en-AU" sz="2000" dirty="0" err="1" smtClean="0"/>
              <a:t>RDR</a:t>
            </a:r>
            <a:endParaRPr lang="en-AU" sz="2000" dirty="0" smtClean="0"/>
          </a:p>
          <a:p>
            <a:r>
              <a:rPr lang="en-AU" sz="2000" dirty="0" smtClean="0"/>
              <a:t>AASB ED297 – Removal of </a:t>
            </a:r>
            <a:r>
              <a:rPr lang="en-AU" sz="2000" dirty="0" err="1" smtClean="0"/>
              <a:t>SPFR</a:t>
            </a:r>
            <a:r>
              <a:rPr lang="en-AU" sz="2000" dirty="0" smtClean="0"/>
              <a:t> for some entities</a:t>
            </a:r>
            <a:endParaRPr lang="en-AU" sz="2000" dirty="0"/>
          </a:p>
          <a:p>
            <a:r>
              <a:rPr lang="en-AU" sz="2000" dirty="0" smtClean="0"/>
              <a:t>ASIC 19-206MR – findings from 2018 inspections</a:t>
            </a:r>
            <a:endParaRPr lang="en-AU"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02389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Definitions</a:t>
            </a:r>
            <a:endParaRPr lang="en-AU" dirty="0"/>
          </a:p>
        </p:txBody>
      </p:sp>
      <p:sp>
        <p:nvSpPr>
          <p:cNvPr id="3" name="Content Placeholder 2"/>
          <p:cNvSpPr>
            <a:spLocks noGrp="1"/>
          </p:cNvSpPr>
          <p:nvPr>
            <p:ph idx="1"/>
          </p:nvPr>
        </p:nvSpPr>
        <p:spPr>
          <a:xfrm>
            <a:off x="677334" y="1796143"/>
            <a:ext cx="8596668" cy="4245219"/>
          </a:xfrm>
        </p:spPr>
        <p:txBody>
          <a:bodyPr>
            <a:noAutofit/>
          </a:bodyPr>
          <a:lstStyle/>
          <a:p>
            <a:r>
              <a:rPr lang="en-AU" sz="3200" dirty="0" smtClean="0"/>
              <a:t>Recognition and Measurement</a:t>
            </a:r>
          </a:p>
          <a:p>
            <a:r>
              <a:rPr lang="en-AU" sz="3200" dirty="0" smtClean="0"/>
              <a:t>RG85</a:t>
            </a:r>
          </a:p>
          <a:p>
            <a:r>
              <a:rPr lang="en-AU" sz="3200" dirty="0" smtClean="0"/>
              <a:t>Types of reports</a:t>
            </a:r>
          </a:p>
          <a:p>
            <a:pPr lvl="1"/>
            <a:r>
              <a:rPr lang="en-AU" sz="2800" dirty="0" smtClean="0"/>
              <a:t>Super Special Purpose</a:t>
            </a:r>
          </a:p>
          <a:p>
            <a:pPr lvl="1"/>
            <a:r>
              <a:rPr lang="en-AU" sz="2800" dirty="0" err="1" smtClean="0"/>
              <a:t>SPFR</a:t>
            </a:r>
            <a:endParaRPr lang="en-AU" sz="2800" dirty="0" smtClean="0"/>
          </a:p>
          <a:p>
            <a:pPr lvl="1"/>
            <a:r>
              <a:rPr lang="en-AU" sz="2800" dirty="0" err="1" smtClean="0"/>
              <a:t>RDR</a:t>
            </a:r>
            <a:endParaRPr lang="en-AU" sz="2800" dirty="0" smtClean="0"/>
          </a:p>
          <a:p>
            <a:pPr lvl="1"/>
            <a:r>
              <a:rPr lang="en-AU" sz="2800" dirty="0" err="1" smtClean="0"/>
              <a:t>GPFR</a:t>
            </a:r>
            <a:endParaRPr lang="en-AU"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238766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Questions?</a:t>
            </a:r>
            <a:endParaRPr lang="en-AU" dirty="0"/>
          </a:p>
        </p:txBody>
      </p:sp>
      <p:sp>
        <p:nvSpPr>
          <p:cNvPr id="5" name="Text Placeholder 4"/>
          <p:cNvSpPr>
            <a:spLocks noGrp="1"/>
          </p:cNvSpPr>
          <p:nvPr>
            <p:ph type="body" idx="1"/>
          </p:nvPr>
        </p:nvSpPr>
        <p:spPr/>
        <p:txBody>
          <a:bodyPr/>
          <a:lstStyle/>
          <a:p>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822025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Audit</a:t>
            </a:r>
            <a:endParaRPr lang="en-AU" dirty="0"/>
          </a:p>
        </p:txBody>
      </p:sp>
      <p:sp>
        <p:nvSpPr>
          <p:cNvPr id="3" name="Content Placeholder 2"/>
          <p:cNvSpPr>
            <a:spLocks noGrp="1"/>
          </p:cNvSpPr>
          <p:nvPr>
            <p:ph idx="1"/>
          </p:nvPr>
        </p:nvSpPr>
        <p:spPr/>
        <p:txBody>
          <a:bodyPr/>
          <a:lstStyle/>
          <a:p>
            <a:r>
              <a:rPr lang="en-AU" dirty="0" smtClean="0"/>
              <a:t>Australian Audit is a specialist audit firm of Chartered Accountants. With offices in the Perth CBD, we look forward to hearing how we can assist with your audit requirements.</a:t>
            </a:r>
          </a:p>
          <a:p>
            <a:endParaRPr lang="en-AU" dirty="0"/>
          </a:p>
          <a:p>
            <a:r>
              <a:rPr lang="en-AU" dirty="0" smtClean="0">
                <a:hlinkClick r:id="rId3"/>
              </a:rPr>
              <a:t>info@ausaudit.com.au</a:t>
            </a:r>
            <a:endParaRPr lang="en-AU" dirty="0" smtClean="0"/>
          </a:p>
          <a:p>
            <a:r>
              <a:rPr lang="en-AU" dirty="0" smtClean="0"/>
              <a:t>08 9218 9922</a:t>
            </a:r>
          </a:p>
          <a:p>
            <a:r>
              <a:rPr lang="en-AU" dirty="0" smtClean="0"/>
              <a:t>Level 8, 251 St Georges </a:t>
            </a:r>
            <a:r>
              <a:rPr lang="en-AU" dirty="0" err="1" smtClean="0"/>
              <a:t>Tce</a:t>
            </a:r>
            <a:r>
              <a:rPr lang="en-AU" dirty="0" smtClean="0"/>
              <a:t/>
            </a:r>
            <a:br>
              <a:rPr lang="en-AU" dirty="0" smtClean="0"/>
            </a:br>
            <a:r>
              <a:rPr lang="en-AU" dirty="0" smtClean="0"/>
              <a:t>Perth  WA  6000</a:t>
            </a:r>
          </a:p>
          <a:p>
            <a:endParaRPr lang="en-AU"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49790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has to lodge with ASIC?</a:t>
            </a:r>
            <a:endParaRPr lang="en-AU" dirty="0"/>
          </a:p>
        </p:txBody>
      </p:sp>
      <p:sp>
        <p:nvSpPr>
          <p:cNvPr id="3" name="Content Placeholder 2"/>
          <p:cNvSpPr>
            <a:spLocks noGrp="1"/>
          </p:cNvSpPr>
          <p:nvPr>
            <p:ph idx="1"/>
          </p:nvPr>
        </p:nvSpPr>
        <p:spPr/>
        <p:txBody>
          <a:bodyPr>
            <a:noAutofit/>
          </a:bodyPr>
          <a:lstStyle/>
          <a:p>
            <a:r>
              <a:rPr lang="en-AU" sz="2000" dirty="0" smtClean="0"/>
              <a:t>All disclosing entities (generally &gt;100 shareholders)</a:t>
            </a:r>
          </a:p>
          <a:p>
            <a:r>
              <a:rPr lang="en-AU" sz="2000" dirty="0" smtClean="0"/>
              <a:t>Public companies</a:t>
            </a:r>
          </a:p>
          <a:p>
            <a:r>
              <a:rPr lang="en-AU" sz="2000" dirty="0" err="1" smtClean="0"/>
              <a:t>AFSL</a:t>
            </a:r>
            <a:r>
              <a:rPr lang="en-AU" sz="2000" dirty="0" smtClean="0"/>
              <a:t> holders</a:t>
            </a:r>
          </a:p>
          <a:p>
            <a:r>
              <a:rPr lang="en-AU" sz="2000" dirty="0" smtClean="0"/>
              <a:t>Companies limited by guarantee (except small Ltd)</a:t>
            </a:r>
          </a:p>
          <a:p>
            <a:r>
              <a:rPr lang="en-AU" sz="2000" dirty="0" smtClean="0"/>
              <a:t>Large Pty Ltd (note changing thresholds)</a:t>
            </a:r>
          </a:p>
          <a:p>
            <a:r>
              <a:rPr lang="en-AU" sz="2000" dirty="0" smtClean="0"/>
              <a:t>Registered managed investment schemes</a:t>
            </a:r>
          </a:p>
          <a:p>
            <a:r>
              <a:rPr lang="en-AU" sz="2000" dirty="0" smtClean="0"/>
              <a:t>Small foreign controlled (and not exempt)</a:t>
            </a:r>
          </a:p>
          <a:p>
            <a:r>
              <a:rPr lang="en-AU" sz="2000" dirty="0" smtClean="0"/>
              <a:t>Small with crowd sourced funding</a:t>
            </a:r>
          </a:p>
          <a:p>
            <a:r>
              <a:rPr lang="en-AU" sz="2000" dirty="0" smtClean="0"/>
              <a:t>Small Pty Ltd and directed by ASIC or shareholders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976731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has to be audited?</a:t>
            </a:r>
            <a:endParaRPr lang="en-AU" dirty="0"/>
          </a:p>
        </p:txBody>
      </p:sp>
      <p:sp>
        <p:nvSpPr>
          <p:cNvPr id="3" name="Content Placeholder 2"/>
          <p:cNvSpPr>
            <a:spLocks noGrp="1"/>
          </p:cNvSpPr>
          <p:nvPr>
            <p:ph idx="1"/>
          </p:nvPr>
        </p:nvSpPr>
        <p:spPr/>
        <p:txBody>
          <a:bodyPr>
            <a:noAutofit/>
          </a:bodyPr>
          <a:lstStyle/>
          <a:p>
            <a:r>
              <a:rPr lang="en-AU" sz="2000" dirty="0"/>
              <a:t>All disclosing entities (generally &gt;100 shareholders)</a:t>
            </a:r>
          </a:p>
          <a:p>
            <a:r>
              <a:rPr lang="en-AU" sz="2000" dirty="0"/>
              <a:t>Public </a:t>
            </a:r>
            <a:r>
              <a:rPr lang="en-AU" sz="2000" dirty="0" smtClean="0"/>
              <a:t>companies</a:t>
            </a:r>
          </a:p>
          <a:p>
            <a:r>
              <a:rPr lang="en-AU" sz="2000" dirty="0" err="1" smtClean="0"/>
              <a:t>AFSL</a:t>
            </a:r>
            <a:r>
              <a:rPr lang="en-AU" sz="2000" dirty="0" smtClean="0"/>
              <a:t> holders</a:t>
            </a:r>
            <a:endParaRPr lang="en-AU" sz="2000" dirty="0"/>
          </a:p>
          <a:p>
            <a:r>
              <a:rPr lang="en-AU" sz="2000" dirty="0"/>
              <a:t>Companies limited by guarantee </a:t>
            </a:r>
            <a:r>
              <a:rPr lang="en-AU" sz="2000" dirty="0" smtClean="0"/>
              <a:t>(except </a:t>
            </a:r>
            <a:r>
              <a:rPr lang="en-AU" sz="2000" dirty="0"/>
              <a:t>small Ltd)</a:t>
            </a:r>
          </a:p>
          <a:p>
            <a:r>
              <a:rPr lang="en-AU" sz="2000" dirty="0"/>
              <a:t>Large Pty Ltd (note changing thresholds)</a:t>
            </a:r>
          </a:p>
          <a:p>
            <a:r>
              <a:rPr lang="en-AU" sz="2000" dirty="0"/>
              <a:t>Registered managed investment schemes</a:t>
            </a:r>
          </a:p>
          <a:p>
            <a:r>
              <a:rPr lang="en-AU" sz="2000" dirty="0"/>
              <a:t>Small foreign controlled (and not exempt)</a:t>
            </a:r>
          </a:p>
          <a:p>
            <a:r>
              <a:rPr lang="en-AU" sz="2000" dirty="0"/>
              <a:t>Small with crowd sourced funding</a:t>
            </a:r>
          </a:p>
          <a:p>
            <a:r>
              <a:rPr lang="en-AU" sz="2000" dirty="0"/>
              <a:t>Small Pty Ltd and directed by ASIC or </a:t>
            </a:r>
            <a:r>
              <a:rPr lang="en-AU" sz="2000" dirty="0" smtClean="0"/>
              <a:t>shareholders</a:t>
            </a:r>
            <a:endParaRPr lang="en-AU"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62178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Financials vs Financials?</a:t>
            </a:r>
            <a:endParaRPr lang="en-AU" dirty="0"/>
          </a:p>
        </p:txBody>
      </p:sp>
      <p:sp>
        <p:nvSpPr>
          <p:cNvPr id="5" name="Text Placeholder 4"/>
          <p:cNvSpPr>
            <a:spLocks noGrp="1"/>
          </p:cNvSpPr>
          <p:nvPr>
            <p:ph type="body" idx="1"/>
          </p:nvPr>
        </p:nvSpPr>
        <p:spPr/>
        <p:txBody>
          <a:bodyPr/>
          <a:lstStyle/>
          <a:p>
            <a:r>
              <a:rPr lang="en-AU" dirty="0" smtClean="0"/>
              <a:t>Not all special purpose financials are equal</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39238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confusion?</a:t>
            </a:r>
            <a:endParaRPr lang="en-AU" dirty="0"/>
          </a:p>
        </p:txBody>
      </p:sp>
      <p:sp>
        <p:nvSpPr>
          <p:cNvPr id="3" name="Content Placeholder 2"/>
          <p:cNvSpPr>
            <a:spLocks noGrp="1"/>
          </p:cNvSpPr>
          <p:nvPr>
            <p:ph idx="1"/>
          </p:nvPr>
        </p:nvSpPr>
        <p:spPr>
          <a:xfrm>
            <a:off x="677333" y="1426029"/>
            <a:ext cx="10839753" cy="4615333"/>
          </a:xfrm>
        </p:spPr>
        <p:txBody>
          <a:bodyPr>
            <a:noAutofit/>
          </a:bodyPr>
          <a:lstStyle/>
          <a:p>
            <a:r>
              <a:rPr lang="en-AU" sz="2400" dirty="0" smtClean="0"/>
              <a:t>AASB Research Report 10 (legislative reporting requirements – Sep 2019)</a:t>
            </a:r>
          </a:p>
          <a:p>
            <a:pPr lvl="1"/>
            <a:r>
              <a:rPr lang="en-AU" sz="2000" dirty="0" smtClean="0"/>
              <a:t>11 different types of for profit reporting from legislation. E.g.</a:t>
            </a:r>
          </a:p>
          <a:p>
            <a:pPr lvl="2"/>
            <a:r>
              <a:rPr lang="en-US" sz="1800" dirty="0"/>
              <a:t>(1) Preparation of financial statements according to Accounting Standards (as issued by the AASB) 	</a:t>
            </a:r>
          </a:p>
          <a:p>
            <a:pPr lvl="2"/>
            <a:r>
              <a:rPr lang="en-US" sz="1800" dirty="0"/>
              <a:t>(4) Preparation of financial statements providing a true and fair view of financial operations 	</a:t>
            </a:r>
          </a:p>
          <a:p>
            <a:pPr lvl="2"/>
            <a:r>
              <a:rPr lang="en-AU" sz="1800" dirty="0"/>
              <a:t>(11) Financial records/other 	</a:t>
            </a:r>
            <a:endParaRPr lang="en-AU" sz="1800" dirty="0" smtClean="0"/>
          </a:p>
          <a:p>
            <a:r>
              <a:rPr lang="en-AU" sz="2400" dirty="0" smtClean="0"/>
              <a:t>AASB Research Report 12 (for profit lodging </a:t>
            </a:r>
            <a:r>
              <a:rPr lang="en-AU" sz="2400" dirty="0" err="1" smtClean="0"/>
              <a:t>SPFR</a:t>
            </a:r>
            <a:r>
              <a:rPr lang="en-AU" sz="2400" dirty="0" smtClean="0"/>
              <a:t> – Aug 2019)</a:t>
            </a:r>
          </a:p>
          <a:p>
            <a:pPr lvl="1"/>
            <a:r>
              <a:rPr lang="en-AU" sz="2000" dirty="0" smtClean="0"/>
              <a:t>Use of </a:t>
            </a:r>
            <a:r>
              <a:rPr lang="en-AU" sz="2000" dirty="0" err="1" smtClean="0"/>
              <a:t>SPFR</a:t>
            </a:r>
            <a:r>
              <a:rPr lang="en-AU" sz="2000" dirty="0" smtClean="0"/>
              <a:t> remains extensive, Quality of </a:t>
            </a:r>
            <a:r>
              <a:rPr lang="en-AU" sz="2000" dirty="0" err="1" smtClean="0"/>
              <a:t>SPFR</a:t>
            </a:r>
            <a:r>
              <a:rPr lang="en-AU" sz="2000" dirty="0" smtClean="0"/>
              <a:t> remains poor</a:t>
            </a:r>
          </a:p>
          <a:p>
            <a:pPr lvl="1"/>
            <a:r>
              <a:rPr lang="en-AU" sz="2000" dirty="0" smtClean="0"/>
              <a:t>Evidence shows there are users</a:t>
            </a:r>
          </a:p>
          <a:p>
            <a:pPr lvl="1"/>
            <a:r>
              <a:rPr lang="en-AU" sz="2000" dirty="0" smtClean="0"/>
              <a:t>34% of entities extent of R&amp;M compliance was unclear</a:t>
            </a:r>
          </a:p>
          <a:p>
            <a:r>
              <a:rPr lang="en-US" sz="2400" dirty="0"/>
              <a:t>T</a:t>
            </a:r>
            <a:r>
              <a:rPr lang="en-US" sz="2400" dirty="0" smtClean="0"/>
              <a:t>he </a:t>
            </a:r>
            <a:r>
              <a:rPr lang="en-US" sz="2400" dirty="0"/>
              <a:t>reporting entity concept is neither well-understood nor always applied as </a:t>
            </a:r>
            <a:r>
              <a:rPr lang="en-US" sz="2400" dirty="0" smtClean="0"/>
              <a:t>intended</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06861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AusAudit PPT Colours">
      <a:dk1>
        <a:sysClr val="windowText" lastClr="000000"/>
      </a:dk1>
      <a:lt1>
        <a:sysClr val="window" lastClr="FFFFFF"/>
      </a:lt1>
      <a:dk2>
        <a:srgbClr val="2C3C43"/>
      </a:dk2>
      <a:lt2>
        <a:srgbClr val="EBEBEB"/>
      </a:lt2>
      <a:accent1>
        <a:srgbClr val="2E83C3"/>
      </a:accent1>
      <a:accent2>
        <a:srgbClr val="5FCBEF"/>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1124</TotalTime>
  <Words>3291</Words>
  <Application>Microsoft Office PowerPoint</Application>
  <PresentationFormat>Widescreen</PresentationFormat>
  <Paragraphs>419</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Wingdings 3</vt:lpstr>
      <vt:lpstr>Facet</vt:lpstr>
      <vt:lpstr>Financial reporting for ASIC</vt:lpstr>
      <vt:lpstr>Disclaimer</vt:lpstr>
      <vt:lpstr>Alastair Abbott</vt:lpstr>
      <vt:lpstr>Session Outline</vt:lpstr>
      <vt:lpstr>Definitions</vt:lpstr>
      <vt:lpstr>Who has to lodge with ASIC?</vt:lpstr>
      <vt:lpstr>Who has to be audited?</vt:lpstr>
      <vt:lpstr>Financials vs Financials?</vt:lpstr>
      <vt:lpstr>Why is there confusion?</vt:lpstr>
      <vt:lpstr>PowerPoint Presentation</vt:lpstr>
      <vt:lpstr>What are compliant financial reports?</vt:lpstr>
      <vt:lpstr>Where are the relevant requirements?</vt:lpstr>
      <vt:lpstr>Corporations Act 2001</vt:lpstr>
      <vt:lpstr>What is a reporting entity?</vt:lpstr>
      <vt:lpstr>RG 85 Reporting requirements for non-reporting entities</vt:lpstr>
      <vt:lpstr>RG 85 Reporting requirements for non-reporting entities</vt:lpstr>
      <vt:lpstr>RG85 Reporting requirements for non-reporting entities</vt:lpstr>
      <vt:lpstr>APES 315 – Duties as a preparer</vt:lpstr>
      <vt:lpstr>APES 205 – comply with accounting standards</vt:lpstr>
      <vt:lpstr> Legislative requirements for True &amp; Fair</vt:lpstr>
      <vt:lpstr>What is a True &amp; Fair View?</vt:lpstr>
      <vt:lpstr>Examples of True &amp; Fair Issues</vt:lpstr>
      <vt:lpstr>Examples of True &amp; Fair Issues</vt:lpstr>
      <vt:lpstr>What should be included in a SPFR?</vt:lpstr>
      <vt:lpstr>Special Purpose Financial Statements </vt:lpstr>
      <vt:lpstr>AASB 101   Presentation of Financial Statements</vt:lpstr>
      <vt:lpstr>A complete set of financial statements comprises (AASB101): </vt:lpstr>
      <vt:lpstr>Other Titles for the statements (AASB101)</vt:lpstr>
      <vt:lpstr>Accounting policies (AASB101)</vt:lpstr>
      <vt:lpstr>Accrual basis of accounting (AASB101)</vt:lpstr>
      <vt:lpstr>Materiality, aggregation &amp; offsetting (AASB101)</vt:lpstr>
      <vt:lpstr>AASB101 – other requirements</vt:lpstr>
      <vt:lpstr>Statement of cash flows (AASB107)</vt:lpstr>
      <vt:lpstr>Australian Additional Disclosures (AASB1054)</vt:lpstr>
      <vt:lpstr>Consolidation – measurement or disclosure?</vt:lpstr>
      <vt:lpstr>SPFR – in summary</vt:lpstr>
      <vt:lpstr>Common Errors in SPFR</vt:lpstr>
      <vt:lpstr>Common Errors</vt:lpstr>
      <vt:lpstr>Common Errors</vt:lpstr>
      <vt:lpstr>Common Errors</vt:lpstr>
      <vt:lpstr>Common Errors</vt:lpstr>
      <vt:lpstr>More Common Errors</vt:lpstr>
      <vt:lpstr>ASIC Inspection Findings</vt:lpstr>
      <vt:lpstr>Use of templates (still require thinking)</vt:lpstr>
      <vt:lpstr>Looking to the future …</vt:lpstr>
      <vt:lpstr>Software and templates</vt:lpstr>
      <vt:lpstr>Changes currently in process</vt:lpstr>
      <vt:lpstr>ED 297 – Removal of SPFR</vt:lpstr>
      <vt:lpstr>References / Further Reading</vt:lpstr>
      <vt:lpstr>Questions?</vt:lpstr>
      <vt:lpstr>Australian Audit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Abbott</dc:creator>
  <cp:lastModifiedBy>Alastair Abbott</cp:lastModifiedBy>
  <cp:revision>59</cp:revision>
  <dcterms:created xsi:type="dcterms:W3CDTF">2019-06-23T12:53:05Z</dcterms:created>
  <dcterms:modified xsi:type="dcterms:W3CDTF">2019-11-25T01:22:13Z</dcterms:modified>
</cp:coreProperties>
</file>