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sldIdLst>
    <p:sldId id="256" r:id="rId2"/>
    <p:sldId id="315" r:id="rId3"/>
    <p:sldId id="316" r:id="rId4"/>
    <p:sldId id="288" r:id="rId5"/>
    <p:sldId id="258" r:id="rId6"/>
    <p:sldId id="289" r:id="rId7"/>
    <p:sldId id="257" r:id="rId8"/>
    <p:sldId id="269" r:id="rId9"/>
    <p:sldId id="285" r:id="rId10"/>
    <p:sldId id="284" r:id="rId11"/>
    <p:sldId id="286" r:id="rId12"/>
    <p:sldId id="290" r:id="rId13"/>
    <p:sldId id="291" r:id="rId14"/>
    <p:sldId id="292" r:id="rId15"/>
    <p:sldId id="293" r:id="rId16"/>
    <p:sldId id="294" r:id="rId17"/>
    <p:sldId id="295" r:id="rId18"/>
    <p:sldId id="296" r:id="rId19"/>
    <p:sldId id="322" r:id="rId20"/>
    <p:sldId id="297" r:id="rId21"/>
    <p:sldId id="300" r:id="rId22"/>
    <p:sldId id="298" r:id="rId23"/>
    <p:sldId id="299" r:id="rId24"/>
    <p:sldId id="301" r:id="rId25"/>
    <p:sldId id="302" r:id="rId26"/>
    <p:sldId id="323" r:id="rId27"/>
    <p:sldId id="262" r:id="rId28"/>
    <p:sldId id="263" r:id="rId29"/>
    <p:sldId id="305" r:id="rId30"/>
    <p:sldId id="306" r:id="rId31"/>
    <p:sldId id="307" r:id="rId32"/>
    <p:sldId id="303" r:id="rId33"/>
    <p:sldId id="304" r:id="rId34"/>
    <p:sldId id="324" r:id="rId35"/>
    <p:sldId id="264" r:id="rId36"/>
    <p:sldId id="325" r:id="rId37"/>
    <p:sldId id="321" r:id="rId38"/>
    <p:sldId id="308" r:id="rId39"/>
    <p:sldId id="309" r:id="rId40"/>
    <p:sldId id="320" r:id="rId41"/>
    <p:sldId id="265" r:id="rId42"/>
    <p:sldId id="318" r:id="rId43"/>
    <p:sldId id="267" r:id="rId44"/>
    <p:sldId id="268" r:id="rId45"/>
    <p:sldId id="311" r:id="rId46"/>
    <p:sldId id="313" r:id="rId47"/>
    <p:sldId id="314" r:id="rId48"/>
    <p:sldId id="25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50BBC5D6-B7B8-46A4-A886-EF789DBEB432}">
          <p14:sldIdLst>
            <p14:sldId id="256"/>
            <p14:sldId id="315"/>
          </p14:sldIdLst>
        </p14:section>
        <p14:section name="Introduction" id="{9FE1B609-7A9F-48AE-8C62-1A4177F6D112}">
          <p14:sldIdLst>
            <p14:sldId id="316"/>
            <p14:sldId id="288"/>
            <p14:sldId id="258"/>
            <p14:sldId id="289"/>
            <p14:sldId id="257"/>
          </p14:sldIdLst>
        </p14:section>
        <p14:section name="Disciplinary Actions" id="{ED122F1D-19AF-4217-9C0F-7EE805870133}">
          <p14:sldIdLst>
            <p14:sldId id="269"/>
            <p14:sldId id="285"/>
            <p14:sldId id="284"/>
            <p14:sldId id="286"/>
          </p14:sldIdLst>
        </p14:section>
        <p14:section name="Audit Outputs" id="{9F830129-70CE-4F00-8D44-50258862F674}">
          <p14:sldIdLst>
            <p14:sldId id="290"/>
            <p14:sldId id="291"/>
            <p14:sldId id="292"/>
            <p14:sldId id="293"/>
            <p14:sldId id="294"/>
            <p14:sldId id="295"/>
            <p14:sldId id="296"/>
            <p14:sldId id="322"/>
          </p14:sldIdLst>
        </p14:section>
        <p14:section name="Trust Accounting Requirements" id="{4E46AEFC-F074-4214-92C1-1B9064BD88F6}">
          <p14:sldIdLst>
            <p14:sldId id="297"/>
            <p14:sldId id="300"/>
            <p14:sldId id="298"/>
            <p14:sldId id="299"/>
            <p14:sldId id="301"/>
            <p14:sldId id="302"/>
            <p14:sldId id="323"/>
            <p14:sldId id="262"/>
            <p14:sldId id="263"/>
            <p14:sldId id="305"/>
            <p14:sldId id="306"/>
            <p14:sldId id="307"/>
            <p14:sldId id="303"/>
            <p14:sldId id="304"/>
            <p14:sldId id="324"/>
            <p14:sldId id="264"/>
            <p14:sldId id="325"/>
            <p14:sldId id="321"/>
          </p14:sldIdLst>
        </p14:section>
        <p14:section name="Common Errors" id="{758428F4-90EF-4A9E-AF75-F689E7403375}">
          <p14:sldIdLst>
            <p14:sldId id="308"/>
            <p14:sldId id="309"/>
            <p14:sldId id="320"/>
            <p14:sldId id="265"/>
            <p14:sldId id="318"/>
            <p14:sldId id="267"/>
            <p14:sldId id="268"/>
            <p14:sldId id="311"/>
          </p14:sldIdLst>
        </p14:section>
        <p14:section name="Conclusion" id="{12907A29-F860-43BB-B51F-0FD459B1DC19}">
          <p14:sldIdLst>
            <p14:sldId id="313"/>
            <p14:sldId id="31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0" autoAdjust="0"/>
    <p:restoredTop sz="68023" autoAdjust="0"/>
  </p:normalViewPr>
  <p:slideViewPr>
    <p:cSldViewPr snapToGrid="0">
      <p:cViewPr varScale="1">
        <p:scale>
          <a:sx n="78" d="100"/>
          <a:sy n="78" d="100"/>
        </p:scale>
        <p:origin x="17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0714C-619F-4B9F-9C4B-C01ECA30C22C}" type="datetimeFigureOut">
              <a:rPr lang="en-AU" smtClean="0"/>
              <a:t>13/11/2019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048CA-AB27-4F1B-A60B-9E0C441F4F23}" type="slidenum">
              <a:rPr lang="en-AU" smtClean="0"/>
              <a:t>‹#›</a:t>
            </a:fld>
            <a:endParaRPr lang="en-AU"/>
          </a:p>
        </p:txBody>
      </p:sp>
    </p:spTree>
    <p:extLst>
      <p:ext uri="{BB962C8B-B14F-4D97-AF65-F5344CB8AC3E}">
        <p14:creationId xmlns:p14="http://schemas.microsoft.com/office/powerpoint/2010/main" val="405227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Who are Australian Audit?</a:t>
            </a:r>
          </a:p>
          <a:p>
            <a:pPr marL="171450" indent="-171450">
              <a:buFont typeface="Arial" panose="020B0604020202020204" pitchFamily="34" charset="0"/>
              <a:buChar char="•"/>
            </a:pPr>
            <a:r>
              <a:rPr lang="en-AU" dirty="0" smtClean="0"/>
              <a:t>CA ANZ Firm</a:t>
            </a:r>
          </a:p>
          <a:p>
            <a:pPr marL="171450" indent="-171450">
              <a:buFont typeface="Arial" panose="020B0604020202020204" pitchFamily="34" charset="0"/>
              <a:buChar char="•"/>
            </a:pPr>
            <a:r>
              <a:rPr lang="en-AU" dirty="0" smtClean="0"/>
              <a:t>Audit only firm</a:t>
            </a:r>
          </a:p>
          <a:p>
            <a:pPr marL="171450" indent="-171450">
              <a:buFont typeface="Arial" panose="020B0604020202020204" pitchFamily="34" charset="0"/>
              <a:buChar char="•"/>
            </a:pPr>
            <a:r>
              <a:rPr lang="en-AU" dirty="0" smtClean="0"/>
              <a:t>3 partners</a:t>
            </a:r>
          </a:p>
          <a:p>
            <a:pPr marL="171450" indent="-171450">
              <a:buFont typeface="Arial" panose="020B0604020202020204" pitchFamily="34" charset="0"/>
              <a:buChar char="•"/>
            </a:pPr>
            <a:r>
              <a:rPr lang="en-AU" dirty="0" smtClean="0"/>
              <a:t>Office in Perth CBD</a:t>
            </a:r>
            <a:endParaRPr lang="en-AU" dirty="0"/>
          </a:p>
        </p:txBody>
      </p:sp>
      <p:sp>
        <p:nvSpPr>
          <p:cNvPr id="4" name="Slide Number Placeholder 3"/>
          <p:cNvSpPr>
            <a:spLocks noGrp="1"/>
          </p:cNvSpPr>
          <p:nvPr>
            <p:ph type="sldNum" sz="quarter" idx="10"/>
          </p:nvPr>
        </p:nvSpPr>
        <p:spPr/>
        <p:txBody>
          <a:bodyPr/>
          <a:lstStyle/>
          <a:p>
            <a:fld id="{2163F1E1-3D2F-4EBD-9071-411056BD61BC}" type="slidenum">
              <a:rPr lang="en-AU" smtClean="0"/>
              <a:t>3</a:t>
            </a:fld>
            <a:endParaRPr lang="en-AU" dirty="0"/>
          </a:p>
        </p:txBody>
      </p:sp>
    </p:spTree>
    <p:extLst>
      <p:ext uri="{BB962C8B-B14F-4D97-AF65-F5344CB8AC3E}">
        <p14:creationId xmlns:p14="http://schemas.microsoft.com/office/powerpoint/2010/main" val="273872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a:t>
            </a:r>
            <a:r>
              <a:rPr lang="en-AU" baseline="0" dirty="0" smtClean="0"/>
              <a:t> a very quick aside, with the prevalence of scams and other electronic theft. Have you got strong security in place?</a:t>
            </a:r>
            <a:endParaRPr lang="en-AU" dirty="0"/>
          </a:p>
        </p:txBody>
      </p:sp>
      <p:sp>
        <p:nvSpPr>
          <p:cNvPr id="4" name="Slide Number Placeholder 3"/>
          <p:cNvSpPr>
            <a:spLocks noGrp="1"/>
          </p:cNvSpPr>
          <p:nvPr>
            <p:ph type="sldNum" sz="quarter" idx="10"/>
          </p:nvPr>
        </p:nvSpPr>
        <p:spPr/>
        <p:txBody>
          <a:bodyPr/>
          <a:lstStyle/>
          <a:p>
            <a:fld id="{8BA048CA-AB27-4F1B-A60B-9E0C441F4F23}" type="slidenum">
              <a:rPr lang="en-AU" smtClean="0"/>
              <a:t>34</a:t>
            </a:fld>
            <a:endParaRPr lang="en-AU"/>
          </a:p>
        </p:txBody>
      </p:sp>
    </p:spTree>
    <p:extLst>
      <p:ext uri="{BB962C8B-B14F-4D97-AF65-F5344CB8AC3E}">
        <p14:creationId xmlns:p14="http://schemas.microsoft.com/office/powerpoint/2010/main" val="182420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Ransomware?</a:t>
            </a:r>
            <a:endParaRPr lang="en-AU" dirty="0"/>
          </a:p>
        </p:txBody>
      </p:sp>
      <p:sp>
        <p:nvSpPr>
          <p:cNvPr id="4" name="Slide Number Placeholder 3"/>
          <p:cNvSpPr>
            <a:spLocks noGrp="1"/>
          </p:cNvSpPr>
          <p:nvPr>
            <p:ph type="sldNum" sz="quarter" idx="10"/>
          </p:nvPr>
        </p:nvSpPr>
        <p:spPr/>
        <p:txBody>
          <a:bodyPr/>
          <a:lstStyle/>
          <a:p>
            <a:fld id="{8BA048CA-AB27-4F1B-A60B-9E0C441F4F23}" type="slidenum">
              <a:rPr lang="en-AU" smtClean="0"/>
              <a:t>36</a:t>
            </a:fld>
            <a:endParaRPr lang="en-AU"/>
          </a:p>
        </p:txBody>
      </p:sp>
    </p:spTree>
    <p:extLst>
      <p:ext uri="{BB962C8B-B14F-4D97-AF65-F5344CB8AC3E}">
        <p14:creationId xmlns:p14="http://schemas.microsoft.com/office/powerpoint/2010/main" val="278000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Need ability to print to paper on request</a:t>
            </a:r>
          </a:p>
          <a:p>
            <a:pPr marL="171450" indent="-171450">
              <a:buFont typeface="Arial" panose="020B0604020202020204" pitchFamily="34" charset="0"/>
              <a:buChar char="•"/>
            </a:pPr>
            <a:r>
              <a:rPr lang="en-AU" dirty="0" smtClean="0"/>
              <a:t>Consider backups</a:t>
            </a:r>
            <a:r>
              <a:rPr lang="en-AU" baseline="0" dirty="0" smtClean="0"/>
              <a:t> and data security</a:t>
            </a:r>
          </a:p>
          <a:p>
            <a:pPr marL="171450" indent="-171450">
              <a:buFont typeface="Arial" panose="020B0604020202020204" pitchFamily="34" charset="0"/>
              <a:buChar char="•"/>
            </a:pPr>
            <a:r>
              <a:rPr lang="en-AU" baseline="0" dirty="0" smtClean="0"/>
              <a:t>Some documents still need to be signed as evidence, e.g. bank reconciliations</a:t>
            </a:r>
          </a:p>
          <a:p>
            <a:pPr marL="171450" indent="-171450">
              <a:buFont typeface="Arial" panose="020B0604020202020204" pitchFamily="34" charset="0"/>
              <a:buChar char="•"/>
            </a:pPr>
            <a:r>
              <a:rPr lang="en-AU" baseline="0" dirty="0" smtClean="0"/>
              <a:t>May consider </a:t>
            </a:r>
            <a:r>
              <a:rPr lang="en-AU" baseline="0" dirty="0" err="1" smtClean="0"/>
              <a:t>docusign</a:t>
            </a:r>
            <a:r>
              <a:rPr lang="en-AU" baseline="0" dirty="0" smtClean="0"/>
              <a:t> or similar if not wanting to print at all</a:t>
            </a:r>
            <a:endParaRPr lang="en-AU" dirty="0"/>
          </a:p>
        </p:txBody>
      </p:sp>
      <p:sp>
        <p:nvSpPr>
          <p:cNvPr id="4" name="Slide Number Placeholder 3"/>
          <p:cNvSpPr>
            <a:spLocks noGrp="1"/>
          </p:cNvSpPr>
          <p:nvPr>
            <p:ph type="sldNum" sz="quarter" idx="10"/>
          </p:nvPr>
        </p:nvSpPr>
        <p:spPr/>
        <p:txBody>
          <a:bodyPr/>
          <a:lstStyle/>
          <a:p>
            <a:fld id="{8BA048CA-AB27-4F1B-A60B-9E0C441F4F23}" type="slidenum">
              <a:rPr lang="en-AU" smtClean="0"/>
              <a:t>37</a:t>
            </a:fld>
            <a:endParaRPr lang="en-AU"/>
          </a:p>
        </p:txBody>
      </p:sp>
    </p:spTree>
    <p:extLst>
      <p:ext uri="{BB962C8B-B14F-4D97-AF65-F5344CB8AC3E}">
        <p14:creationId xmlns:p14="http://schemas.microsoft.com/office/powerpoint/2010/main" val="9754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6</a:t>
            </a:fld>
            <a:endParaRPr lang="en-AU"/>
          </a:p>
        </p:txBody>
      </p:sp>
    </p:spTree>
    <p:extLst>
      <p:ext uri="{BB962C8B-B14F-4D97-AF65-F5344CB8AC3E}">
        <p14:creationId xmlns:p14="http://schemas.microsoft.com/office/powerpoint/2010/main" val="358901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Handbook – 24 pages</a:t>
            </a:r>
          </a:p>
          <a:p>
            <a:r>
              <a:rPr lang="en-AU" dirty="0" smtClean="0"/>
              <a:t>Audit guide – 50 pages</a:t>
            </a:r>
            <a:endParaRPr lang="en-AU" dirty="0"/>
          </a:p>
        </p:txBody>
      </p:sp>
      <p:sp>
        <p:nvSpPr>
          <p:cNvPr id="4" name="Slide Number Placeholder 3"/>
          <p:cNvSpPr>
            <a:spLocks noGrp="1"/>
          </p:cNvSpPr>
          <p:nvPr>
            <p:ph type="sldNum" sz="quarter" idx="10"/>
          </p:nvPr>
        </p:nvSpPr>
        <p:spPr/>
        <p:txBody>
          <a:bodyPr/>
          <a:lstStyle/>
          <a:p>
            <a:fld id="{8BA048CA-AB27-4F1B-A60B-9E0C441F4F23}" type="slidenum">
              <a:rPr lang="en-AU" smtClean="0"/>
              <a:t>7</a:t>
            </a:fld>
            <a:endParaRPr lang="en-AU"/>
          </a:p>
        </p:txBody>
      </p:sp>
    </p:spTree>
    <p:extLst>
      <p:ext uri="{BB962C8B-B14F-4D97-AF65-F5344CB8AC3E}">
        <p14:creationId xmlns:p14="http://schemas.microsoft.com/office/powerpoint/2010/main" val="110460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Recent Disciplinary Actions – AKA ‘why should I care’ or ‘why should I pay</a:t>
            </a:r>
            <a:r>
              <a:rPr lang="en-AU" baseline="0" dirty="0" smtClean="0"/>
              <a:t> attention’</a:t>
            </a:r>
            <a:endParaRPr lang="en-AU" dirty="0"/>
          </a:p>
        </p:txBody>
      </p:sp>
      <p:sp>
        <p:nvSpPr>
          <p:cNvPr id="4" name="Slide Number Placeholder 3"/>
          <p:cNvSpPr>
            <a:spLocks noGrp="1"/>
          </p:cNvSpPr>
          <p:nvPr>
            <p:ph type="sldNum" sz="quarter" idx="10"/>
          </p:nvPr>
        </p:nvSpPr>
        <p:spPr/>
        <p:txBody>
          <a:bodyPr/>
          <a:lstStyle/>
          <a:p>
            <a:fld id="{8BA048CA-AB27-4F1B-A60B-9E0C441F4F23}" type="slidenum">
              <a:rPr lang="en-AU" smtClean="0"/>
              <a:t>8</a:t>
            </a:fld>
            <a:endParaRPr lang="en-AU"/>
          </a:p>
        </p:txBody>
      </p:sp>
    </p:spTree>
    <p:extLst>
      <p:ext uri="{BB962C8B-B14F-4D97-AF65-F5344CB8AC3E}">
        <p14:creationId xmlns:p14="http://schemas.microsoft.com/office/powerpoint/2010/main" val="8210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Some examples of </a:t>
            </a:r>
            <a:r>
              <a:rPr lang="en-AU" sz="1200" b="1" i="0" u="none" strike="noStrike" kern="1200" baseline="0" dirty="0" smtClean="0">
                <a:solidFill>
                  <a:schemeClr val="tx1"/>
                </a:solidFill>
                <a:latin typeface="+mn-lt"/>
                <a:ea typeface="+mn-ea"/>
                <a:cs typeface="+mn-cs"/>
              </a:rPr>
              <a:t>conflicts of interest </a:t>
            </a:r>
            <a:r>
              <a:rPr lang="en-AU" sz="1200" b="0" i="0" u="none" strike="noStrike" kern="1200" baseline="0" dirty="0" smtClean="0">
                <a:solidFill>
                  <a:schemeClr val="tx1"/>
                </a:solidFill>
                <a:latin typeface="+mn-lt"/>
                <a:ea typeface="+mn-ea"/>
                <a:cs typeface="+mn-cs"/>
              </a:rPr>
              <a:t>include: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acting </a:t>
            </a:r>
            <a:r>
              <a:rPr lang="en-AU" sz="1200" b="0" i="0" u="none" strike="noStrike" kern="1200" baseline="0" dirty="0" smtClean="0">
                <a:solidFill>
                  <a:schemeClr val="tx1"/>
                </a:solidFill>
                <a:latin typeface="+mn-lt"/>
                <a:ea typeface="+mn-ea"/>
                <a:cs typeface="+mn-cs"/>
              </a:rPr>
              <a:t>as the </a:t>
            </a:r>
            <a:r>
              <a:rPr lang="en-AU" sz="1200" b="1" i="0" u="none" strike="noStrike" kern="1200" baseline="0" dirty="0" smtClean="0">
                <a:solidFill>
                  <a:schemeClr val="tx1"/>
                </a:solidFill>
                <a:latin typeface="+mn-lt"/>
                <a:ea typeface="+mn-ea"/>
                <a:cs typeface="+mn-cs"/>
              </a:rPr>
              <a:t>general accountant </a:t>
            </a:r>
            <a:r>
              <a:rPr lang="en-AU" sz="1200" b="0" i="0" u="none" strike="noStrike" kern="1200" baseline="0" dirty="0" smtClean="0">
                <a:solidFill>
                  <a:schemeClr val="tx1"/>
                </a:solidFill>
                <a:latin typeface="+mn-lt"/>
                <a:ea typeface="+mn-ea"/>
                <a:cs typeface="+mn-cs"/>
              </a:rPr>
              <a:t>for the agent;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performing </a:t>
            </a:r>
            <a:r>
              <a:rPr lang="en-AU" sz="1200" b="0" i="0" u="none" strike="noStrike" kern="1200" baseline="0" dirty="0" smtClean="0">
                <a:solidFill>
                  <a:schemeClr val="tx1"/>
                </a:solidFill>
                <a:latin typeface="+mn-lt"/>
                <a:ea typeface="+mn-ea"/>
                <a:cs typeface="+mn-cs"/>
              </a:rPr>
              <a:t>any type of taxation or other </a:t>
            </a:r>
            <a:r>
              <a:rPr lang="en-AU" sz="1200" b="1" i="0" u="none" strike="noStrike" kern="1200" baseline="0" dirty="0" smtClean="0">
                <a:solidFill>
                  <a:schemeClr val="tx1"/>
                </a:solidFill>
                <a:latin typeface="+mn-lt"/>
                <a:ea typeface="+mn-ea"/>
                <a:cs typeface="+mn-cs"/>
              </a:rPr>
              <a:t>financial services for the agent</a:t>
            </a:r>
            <a:r>
              <a:rPr lang="en-AU"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preparing </a:t>
            </a:r>
            <a:r>
              <a:rPr lang="en-AU" sz="1200" b="0" i="0" u="none" strike="noStrike" kern="1200" baseline="0" dirty="0" smtClean="0">
                <a:solidFill>
                  <a:schemeClr val="tx1"/>
                </a:solidFill>
                <a:latin typeface="+mn-lt"/>
                <a:ea typeface="+mn-ea"/>
                <a:cs typeface="+mn-cs"/>
              </a:rPr>
              <a:t>any form of financial documentation (e.g. Business Activity Statements) for the agent;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supplying </a:t>
            </a:r>
            <a:r>
              <a:rPr lang="en-AU" sz="1200" b="0" i="0" u="none" strike="noStrike" kern="1200" baseline="0" dirty="0" smtClean="0">
                <a:solidFill>
                  <a:schemeClr val="tx1"/>
                </a:solidFill>
                <a:latin typeface="+mn-lt"/>
                <a:ea typeface="+mn-ea"/>
                <a:cs typeface="+mn-cs"/>
              </a:rPr>
              <a:t>any form of general financial advisory service to the agent;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having </a:t>
            </a:r>
            <a:r>
              <a:rPr lang="en-AU" sz="1200" b="0" i="0" u="none" strike="noStrike" kern="1200" baseline="0" dirty="0" smtClean="0">
                <a:solidFill>
                  <a:schemeClr val="tx1"/>
                </a:solidFill>
                <a:latin typeface="+mn-lt"/>
                <a:ea typeface="+mn-ea"/>
                <a:cs typeface="+mn-cs"/>
              </a:rPr>
              <a:t>a </a:t>
            </a:r>
            <a:r>
              <a:rPr lang="en-AU" sz="1200" b="1" i="0" u="none" strike="noStrike" kern="1200" baseline="0" dirty="0" smtClean="0">
                <a:solidFill>
                  <a:schemeClr val="tx1"/>
                </a:solidFill>
                <a:latin typeface="+mn-lt"/>
                <a:ea typeface="+mn-ea"/>
                <a:cs typeface="+mn-cs"/>
              </a:rPr>
              <a:t>financial interest in the agent’s business</a:t>
            </a:r>
            <a:r>
              <a:rPr lang="en-AU" sz="1200" b="0" i="0" u="none" strike="noStrike" kern="1200" baseline="0" dirty="0" smtClean="0">
                <a:solidFill>
                  <a:schemeClr val="tx1"/>
                </a:solidFill>
                <a:latin typeface="+mn-lt"/>
                <a:ea typeface="+mn-ea"/>
                <a:cs typeface="+mn-cs"/>
              </a:rPr>
              <a:t>, including the agent’s properties in which the agent also has financial interests;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being </a:t>
            </a:r>
            <a:r>
              <a:rPr lang="en-AU" sz="1200" b="0" i="0" u="none" strike="noStrike" kern="1200" baseline="0" dirty="0" smtClean="0">
                <a:solidFill>
                  <a:schemeClr val="tx1"/>
                </a:solidFill>
                <a:latin typeface="+mn-lt"/>
                <a:ea typeface="+mn-ea"/>
                <a:cs typeface="+mn-cs"/>
              </a:rPr>
              <a:t>a business partner of the agent, regardless of whether the business interest is related to real estate or settlement;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being </a:t>
            </a:r>
            <a:r>
              <a:rPr lang="en-AU" sz="1200" b="0" i="0" u="none" strike="noStrike" kern="1200" baseline="0" dirty="0" smtClean="0">
                <a:solidFill>
                  <a:schemeClr val="tx1"/>
                </a:solidFill>
                <a:latin typeface="+mn-lt"/>
                <a:ea typeface="+mn-ea"/>
                <a:cs typeface="+mn-cs"/>
              </a:rPr>
              <a:t>an employee of the agent, whether employed as a licensed person, clerk or servant of the agent;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being </a:t>
            </a:r>
            <a:r>
              <a:rPr lang="en-AU" sz="1200" b="0" i="0" u="none" strike="noStrike" kern="1200" baseline="0" dirty="0" smtClean="0">
                <a:solidFill>
                  <a:schemeClr val="tx1"/>
                </a:solidFill>
                <a:latin typeface="+mn-lt"/>
                <a:ea typeface="+mn-ea"/>
                <a:cs typeface="+mn-cs"/>
              </a:rPr>
              <a:t>a </a:t>
            </a:r>
            <a:r>
              <a:rPr lang="en-AU" sz="1200" b="1" i="0" u="none" strike="noStrike" kern="1200" baseline="0" dirty="0" smtClean="0">
                <a:solidFill>
                  <a:schemeClr val="tx1"/>
                </a:solidFill>
                <a:latin typeface="+mn-lt"/>
                <a:ea typeface="+mn-ea"/>
                <a:cs typeface="+mn-cs"/>
              </a:rPr>
              <a:t>tenant of a property owned or managed by the agent</a:t>
            </a:r>
            <a:r>
              <a:rPr lang="en-AU"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being </a:t>
            </a:r>
            <a:r>
              <a:rPr lang="en-AU" sz="1200" b="0" i="0" u="none" strike="noStrike" kern="1200" baseline="0" dirty="0" smtClean="0">
                <a:solidFill>
                  <a:schemeClr val="tx1"/>
                </a:solidFill>
                <a:latin typeface="+mn-lt"/>
                <a:ea typeface="+mn-ea"/>
                <a:cs typeface="+mn-cs"/>
              </a:rPr>
              <a:t>a partner, clerk or servant of a company in which the agent has a financial interest</a:t>
            </a:r>
            <a:r>
              <a:rPr lang="en-AU" sz="1200" b="0" i="0" u="none" strike="noStrike" kern="1200" baseline="0" dirty="0" smtClean="0">
                <a:solidFill>
                  <a:schemeClr val="tx1"/>
                </a:solidFill>
                <a:latin typeface="+mn-lt"/>
                <a:ea typeface="+mn-ea"/>
                <a:cs typeface="+mn-cs"/>
              </a:rPr>
              <a:t>;</a:t>
            </a:r>
            <a:endParaRPr lang="en-AU"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BA048CA-AB27-4F1B-A60B-9E0C441F4F23}" type="slidenum">
              <a:rPr lang="en-AU" smtClean="0"/>
              <a:t>14</a:t>
            </a:fld>
            <a:endParaRPr lang="en-AU"/>
          </a:p>
        </p:txBody>
      </p:sp>
    </p:spTree>
    <p:extLst>
      <p:ext uri="{BB962C8B-B14F-4D97-AF65-F5344CB8AC3E}">
        <p14:creationId xmlns:p14="http://schemas.microsoft.com/office/powerpoint/2010/main" val="273702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The title of a trust account needs to contain: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description ‘REBA Trust Account’, and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name of the holder of the triennial certificate, and any business name of that holder as recorded by the Commissioner; and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letters ‘TC’ followed by the agent’s triennial certificate number. </a:t>
            </a:r>
          </a:p>
          <a:p>
            <a:pPr marL="171450" indent="-171450">
              <a:buFont typeface="Arial" panose="020B0604020202020204" pitchFamily="34" charset="0"/>
              <a:buChar char="•"/>
            </a:pPr>
            <a:endParaRPr lang="en-AU" sz="1200" b="0" i="0" u="none" strike="noStrike" kern="1200" baseline="0" dirty="0" smtClean="0">
              <a:solidFill>
                <a:schemeClr val="tx1"/>
              </a:solidFill>
              <a:latin typeface="+mn-lt"/>
              <a:ea typeface="+mn-ea"/>
              <a:cs typeface="+mn-cs"/>
            </a:endParaRP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title of an interest bearing trust account (IBTA) needs to contain: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description ‘REBA Trust Account – IB’, and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name of the holder of the triennial certificate, and any business name of that holder as recorded by the Commissioner; and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words ‘in trust for’ followed by the name of the person who requested the separate account; and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letters ‘TC’ followed by the agent’s triennial certificate number. </a:t>
            </a:r>
          </a:p>
          <a:p>
            <a:pPr marL="171450" indent="-171450">
              <a:buFont typeface="Arial" panose="020B0604020202020204" pitchFamily="34" charset="0"/>
              <a:buChar char="•"/>
            </a:pPr>
            <a:endParaRPr lang="en-AU"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BA048CA-AB27-4F1B-A60B-9E0C441F4F23}" type="slidenum">
              <a:rPr lang="en-AU" smtClean="0"/>
              <a:t>21</a:t>
            </a:fld>
            <a:endParaRPr lang="en-AU"/>
          </a:p>
        </p:txBody>
      </p:sp>
    </p:spTree>
    <p:extLst>
      <p:ext uri="{BB962C8B-B14F-4D97-AF65-F5344CB8AC3E}">
        <p14:creationId xmlns:p14="http://schemas.microsoft.com/office/powerpoint/2010/main" val="204427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smtClean="0">
              <a:solidFill>
                <a:schemeClr val="tx1"/>
              </a:solidFill>
              <a:latin typeface="+mn-lt"/>
              <a:ea typeface="+mn-ea"/>
              <a:cs typeface="+mn-cs"/>
            </a:endParaRPr>
          </a:p>
          <a:p>
            <a:r>
              <a:rPr lang="en-AU" sz="1200" b="0" i="1" u="none" strike="noStrike" kern="1200" baseline="0" dirty="0" smtClean="0">
                <a:solidFill>
                  <a:schemeClr val="tx1"/>
                </a:solidFill>
                <a:latin typeface="+mn-lt"/>
                <a:ea typeface="+mn-ea"/>
                <a:cs typeface="+mn-cs"/>
              </a:rPr>
              <a:t>Reference: Section 68A of the Act and regulation 6D and 6E of the Regulations </a:t>
            </a:r>
            <a:endParaRPr lang="en-AU" dirty="0"/>
          </a:p>
        </p:txBody>
      </p:sp>
      <p:sp>
        <p:nvSpPr>
          <p:cNvPr id="4" name="Slide Number Placeholder 3"/>
          <p:cNvSpPr>
            <a:spLocks noGrp="1"/>
          </p:cNvSpPr>
          <p:nvPr>
            <p:ph type="sldNum" sz="quarter" idx="10"/>
          </p:nvPr>
        </p:nvSpPr>
        <p:spPr/>
        <p:txBody>
          <a:bodyPr/>
          <a:lstStyle/>
          <a:p>
            <a:fld id="{8BA048CA-AB27-4F1B-A60B-9E0C441F4F23}" type="slidenum">
              <a:rPr lang="en-AU" smtClean="0"/>
              <a:t>23</a:t>
            </a:fld>
            <a:endParaRPr lang="en-AU"/>
          </a:p>
        </p:txBody>
      </p:sp>
    </p:spTree>
    <p:extLst>
      <p:ext uri="{BB962C8B-B14F-4D97-AF65-F5344CB8AC3E}">
        <p14:creationId xmlns:p14="http://schemas.microsoft.com/office/powerpoint/2010/main" val="93768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smtClean="0">
              <a:solidFill>
                <a:schemeClr val="tx1"/>
              </a:solidFill>
              <a:latin typeface="+mn-lt"/>
              <a:ea typeface="+mn-ea"/>
              <a:cs typeface="+mn-cs"/>
            </a:endParaRPr>
          </a:p>
          <a:p>
            <a:r>
              <a:rPr lang="en-AU" sz="1200" b="1" i="1" u="none" strike="noStrike" kern="1200" baseline="0" dirty="0" smtClean="0">
                <a:solidFill>
                  <a:schemeClr val="tx1"/>
                </a:solidFill>
                <a:latin typeface="+mn-lt"/>
                <a:ea typeface="+mn-ea"/>
                <a:cs typeface="+mn-cs"/>
              </a:rPr>
              <a:t>Contents of trust receipts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It is a requirement that all trust receipts show the following information: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name of the holder of the triennial certificate, and the business name of the holder, that is recorded in the register;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 number or letter, or a combination of both, in consecutive order that allows the receipt to be uniquely identified;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date on which the money was received;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name of the person paying the money;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amount of money received;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 brief description of the purpose of the payment; and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if the receipt is hand-written, the name of the person receiving the money evidenced by the signature of that person. </a:t>
            </a:r>
          </a:p>
          <a:p>
            <a:endParaRPr lang="en-AU" sz="1200" b="0" i="0" u="none" strike="noStrike" kern="1200" baseline="0" dirty="0" smtClean="0">
              <a:solidFill>
                <a:schemeClr val="tx1"/>
              </a:solidFill>
              <a:latin typeface="+mn-lt"/>
              <a:ea typeface="+mn-ea"/>
              <a:cs typeface="+mn-cs"/>
            </a:endParaRPr>
          </a:p>
          <a:p>
            <a:r>
              <a:rPr lang="en-AU" sz="1200" b="0" i="1" u="none" strike="noStrike" kern="1200" baseline="0" dirty="0" smtClean="0">
                <a:solidFill>
                  <a:schemeClr val="tx1"/>
                </a:solidFill>
                <a:latin typeface="+mn-lt"/>
                <a:ea typeface="+mn-ea"/>
                <a:cs typeface="+mn-cs"/>
              </a:rPr>
              <a:t>Reference: Regulation 6G of the Regulations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When money has been received by electronic transfer, an agent must ensure a record is kept to allow the receipt of the money to be uniquely identified, by including: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 number or letter, or combination of both, in consecutive order that allows the record to be uniquely identified;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date the money was received;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name of the person paying the money;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amount of the money received; and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 description of the purpose of the payment. </a:t>
            </a:r>
          </a:p>
          <a:p>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24</a:t>
            </a:fld>
            <a:endParaRPr lang="en-AU"/>
          </a:p>
        </p:txBody>
      </p:sp>
    </p:spTree>
    <p:extLst>
      <p:ext uri="{BB962C8B-B14F-4D97-AF65-F5344CB8AC3E}">
        <p14:creationId xmlns:p14="http://schemas.microsoft.com/office/powerpoint/2010/main" val="35795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A048CA-AB27-4F1B-A60B-9E0C441F4F23}" type="slidenum">
              <a:rPr lang="en-AU" smtClean="0"/>
              <a:t>31</a:t>
            </a:fld>
            <a:endParaRPr lang="en-AU"/>
          </a:p>
        </p:txBody>
      </p:sp>
    </p:spTree>
    <p:extLst>
      <p:ext uri="{BB962C8B-B14F-4D97-AF65-F5344CB8AC3E}">
        <p14:creationId xmlns:p14="http://schemas.microsoft.com/office/powerpoint/2010/main" val="400667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2532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71169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675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329119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710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83745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294263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99654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92580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13/11/2019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96323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FB9F04-0CDB-4536-A811-6E6C0CC40BB3}" type="datetimeFigureOut">
              <a:rPr lang="en-AU" smtClean="0"/>
              <a:t>13/11/2019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7086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FB9F04-0CDB-4536-A811-6E6C0CC40BB3}" type="datetimeFigureOut">
              <a:rPr lang="en-AU" smtClean="0"/>
              <a:t>13/11/2019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215364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FB9F04-0CDB-4536-A811-6E6C0CC40BB3}" type="datetimeFigureOut">
              <a:rPr lang="en-AU" smtClean="0"/>
              <a:t>13/11/2019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44696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B9F04-0CDB-4536-A811-6E6C0CC40BB3}" type="datetimeFigureOut">
              <a:rPr lang="en-AU" smtClean="0"/>
              <a:t>13/11/2019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308129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FB9F04-0CDB-4536-A811-6E6C0CC40BB3}" type="datetimeFigureOut">
              <a:rPr lang="en-AU" smtClean="0"/>
              <a:t>13/11/2019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31634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
        <p:nvSpPr>
          <p:cNvPr id="5" name="Date Placeholder 4"/>
          <p:cNvSpPr>
            <a:spLocks noGrp="1"/>
          </p:cNvSpPr>
          <p:nvPr>
            <p:ph type="dt" sz="half" idx="10"/>
          </p:nvPr>
        </p:nvSpPr>
        <p:spPr/>
        <p:txBody>
          <a:bodyPr/>
          <a:lstStyle/>
          <a:p>
            <a:fld id="{38FB9F04-0CDB-4536-A811-6E6C0CC40BB3}" type="datetimeFigureOut">
              <a:rPr lang="en-AU" smtClean="0"/>
              <a:t>13/11/2019</a:t>
            </a:fld>
            <a:endParaRPr lang="en-AU"/>
          </a:p>
        </p:txBody>
      </p:sp>
    </p:spTree>
    <p:extLst>
      <p:ext uri="{BB962C8B-B14F-4D97-AF65-F5344CB8AC3E}">
        <p14:creationId xmlns:p14="http://schemas.microsoft.com/office/powerpoint/2010/main" val="144614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50000"/>
            <a:lum/>
          </a:blip>
          <a:srcRect/>
          <a:stretch>
            <a:fillRect l="30000" r="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B9F04-0CDB-4536-A811-6E6C0CC40BB3}" type="datetimeFigureOut">
              <a:rPr lang="en-AU" smtClean="0"/>
              <a:t>13/11/2019</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60ECE3-7277-44D3-A1DA-F00ED120C1A2}" type="slidenum">
              <a:rPr lang="en-AU" smtClean="0"/>
              <a:t>‹#›</a:t>
            </a:fld>
            <a:endParaRPr lang="en-AU"/>
          </a:p>
        </p:txBody>
      </p:sp>
    </p:spTree>
    <p:extLst>
      <p:ext uri="{BB962C8B-B14F-4D97-AF65-F5344CB8AC3E}">
        <p14:creationId xmlns:p14="http://schemas.microsoft.com/office/powerpoint/2010/main" val="42617905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ommerce.wa.gov.au/consumer-protection/authorised-witnesse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ommerce.wa.gov.au/publications/proactive-compliance-visits-real-estate-agent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reasury.wa.gov.au/Unclaimed-money/Lodging-Monies-with-Treasu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haveibeenpwned.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lastair@ausaudit.com.au"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info@ausaudit.com.a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t>REBA </a:t>
            </a:r>
            <a:r>
              <a:rPr lang="en-AU" b="1" dirty="0"/>
              <a:t>Trust Accounting: </a:t>
            </a:r>
            <a:r>
              <a:rPr lang="en-AU" b="1" dirty="0" smtClean="0"/>
              <a:t/>
            </a:r>
            <a:br>
              <a:rPr lang="en-AU" b="1" dirty="0" smtClean="0"/>
            </a:br>
            <a:r>
              <a:rPr lang="en-AU" b="1" dirty="0" smtClean="0"/>
              <a:t>how </a:t>
            </a:r>
            <a:r>
              <a:rPr lang="en-AU" b="1" dirty="0"/>
              <a:t>to get it right</a:t>
            </a:r>
          </a:p>
        </p:txBody>
      </p:sp>
      <p:sp>
        <p:nvSpPr>
          <p:cNvPr id="3" name="Subtitle 2"/>
          <p:cNvSpPr>
            <a:spLocks noGrp="1"/>
          </p:cNvSpPr>
          <p:nvPr>
            <p:ph type="subTitle" idx="1"/>
          </p:nvPr>
        </p:nvSpPr>
        <p:spPr/>
        <p:txBody>
          <a:bodyPr/>
          <a:lstStyle/>
          <a:p>
            <a:r>
              <a:rPr lang="en-AU" dirty="0" smtClean="0"/>
              <a:t>Alastair Abbott | 13 November 2019</a:t>
            </a: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576042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Recent Disciplinary Actions</a:t>
            </a:r>
          </a:p>
        </p:txBody>
      </p:sp>
      <p:sp>
        <p:nvSpPr>
          <p:cNvPr id="3" name="Content Placeholder 2"/>
          <p:cNvSpPr>
            <a:spLocks noGrp="1"/>
          </p:cNvSpPr>
          <p:nvPr>
            <p:ph idx="1"/>
          </p:nvPr>
        </p:nvSpPr>
        <p:spPr>
          <a:xfrm>
            <a:off x="677333" y="1239353"/>
            <a:ext cx="9940287" cy="4802010"/>
          </a:xfrm>
        </p:spPr>
        <p:txBody>
          <a:bodyPr>
            <a:noAutofit/>
          </a:bodyPr>
          <a:lstStyle/>
          <a:p>
            <a:r>
              <a:rPr lang="en-AU" sz="2400" dirty="0" smtClean="0"/>
              <a:t>Property </a:t>
            </a:r>
            <a:r>
              <a:rPr lang="en-AU" sz="2400" dirty="0"/>
              <a:t>management and trust account breaches (Real Estate Property Shop Network Pty Ltd / James Samuel </a:t>
            </a:r>
            <a:r>
              <a:rPr lang="en-AU" sz="2400" dirty="0" err="1"/>
              <a:t>Henneberry</a:t>
            </a:r>
            <a:r>
              <a:rPr lang="en-AU" sz="2400" dirty="0" smtClean="0"/>
              <a:t>)</a:t>
            </a:r>
          </a:p>
          <a:p>
            <a:pPr lvl="1"/>
            <a:r>
              <a:rPr lang="en-AU" sz="2000" dirty="0" smtClean="0"/>
              <a:t>$664.70 withdrawals from trust in error, and other property management matters</a:t>
            </a:r>
          </a:p>
          <a:p>
            <a:pPr lvl="1"/>
            <a:r>
              <a:rPr lang="en-AU" sz="2000" dirty="0" smtClean="0"/>
              <a:t>$4,000 fine</a:t>
            </a:r>
            <a:endParaRPr lang="en-AU" sz="2000" dirty="0"/>
          </a:p>
          <a:p>
            <a:r>
              <a:rPr lang="en-AU" sz="2400" dirty="0"/>
              <a:t>Late </a:t>
            </a:r>
            <a:r>
              <a:rPr lang="en-AU" sz="2400" dirty="0" smtClean="0"/>
              <a:t>bond lodgements (</a:t>
            </a:r>
            <a:r>
              <a:rPr lang="en-AU" sz="2400" dirty="0"/>
              <a:t>LJ Hooker </a:t>
            </a:r>
            <a:r>
              <a:rPr lang="en-AU" sz="2400" dirty="0" err="1"/>
              <a:t>Geographe</a:t>
            </a:r>
            <a:r>
              <a:rPr lang="en-AU" sz="2400" dirty="0"/>
              <a:t> Bay</a:t>
            </a:r>
            <a:r>
              <a:rPr lang="en-AU" sz="2400" dirty="0" smtClean="0"/>
              <a:t>)</a:t>
            </a:r>
          </a:p>
          <a:p>
            <a:pPr lvl="1"/>
            <a:r>
              <a:rPr lang="en-AU" sz="2000" dirty="0" smtClean="0"/>
              <a:t>2 bonds lodged late (6 and 9 days) in May 2017</a:t>
            </a:r>
          </a:p>
          <a:p>
            <a:pPr lvl="1"/>
            <a:r>
              <a:rPr lang="en-AU" sz="2000" dirty="0" smtClean="0"/>
              <a:t>Feb 2019 $3,500 fine</a:t>
            </a:r>
            <a:endParaRPr lang="en-AU" sz="2000" dirty="0"/>
          </a:p>
          <a:p>
            <a:r>
              <a:rPr lang="en-AU" sz="2400" dirty="0"/>
              <a:t>Permanent ban for </a:t>
            </a:r>
            <a:r>
              <a:rPr lang="en-AU" sz="2400" dirty="0" smtClean="0"/>
              <a:t>stealing trust </a:t>
            </a:r>
            <a:r>
              <a:rPr lang="en-AU" sz="2400" dirty="0"/>
              <a:t>funds (Kylie </a:t>
            </a:r>
            <a:r>
              <a:rPr lang="en-AU" sz="2400" dirty="0" err="1"/>
              <a:t>Chiplin</a:t>
            </a:r>
            <a:r>
              <a:rPr lang="en-AU" sz="2400" dirty="0" smtClean="0"/>
              <a:t>)</a:t>
            </a:r>
          </a:p>
          <a:p>
            <a:pPr lvl="1"/>
            <a:r>
              <a:rPr lang="en-AU" sz="2000" dirty="0" smtClean="0"/>
              <a:t>Feb 2016 to May 2018 stole $34,803.99 from a Scarborough Real Estate trust account</a:t>
            </a:r>
          </a:p>
          <a:p>
            <a:pPr lvl="1"/>
            <a:r>
              <a:rPr lang="en-AU" sz="2000" dirty="0" smtClean="0"/>
              <a:t>8 May 2018 fined $3,000 plus 18 months imprisonment, suspended for 24 months</a:t>
            </a:r>
          </a:p>
          <a:p>
            <a:pPr lvl="1"/>
            <a:r>
              <a:rPr lang="en-AU" sz="2000" dirty="0" smtClean="0"/>
              <a:t>Permanent disqualification</a:t>
            </a:r>
            <a:endParaRPr lang="en-AU"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548548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Recent Disciplinary Actions</a:t>
            </a:r>
          </a:p>
        </p:txBody>
      </p:sp>
      <p:sp>
        <p:nvSpPr>
          <p:cNvPr id="3" name="Content Placeholder 2"/>
          <p:cNvSpPr>
            <a:spLocks noGrp="1"/>
          </p:cNvSpPr>
          <p:nvPr>
            <p:ph idx="1"/>
          </p:nvPr>
        </p:nvSpPr>
        <p:spPr>
          <a:xfrm>
            <a:off x="677333" y="1458507"/>
            <a:ext cx="10204783" cy="4582856"/>
          </a:xfrm>
        </p:spPr>
        <p:txBody>
          <a:bodyPr>
            <a:normAutofit/>
          </a:bodyPr>
          <a:lstStyle/>
          <a:p>
            <a:r>
              <a:rPr lang="en-AU" sz="2800" dirty="0" smtClean="0"/>
              <a:t>Late bonds and </a:t>
            </a:r>
            <a:r>
              <a:rPr lang="en-AU" sz="2800" dirty="0"/>
              <a:t>wrong dates </a:t>
            </a:r>
            <a:r>
              <a:rPr lang="en-AU" sz="2800" dirty="0" smtClean="0"/>
              <a:t>(</a:t>
            </a:r>
            <a:r>
              <a:rPr lang="en-AU" sz="2800" dirty="0"/>
              <a:t>Caputo &amp; Clay Pty Ltd / Michael Clay</a:t>
            </a:r>
            <a:r>
              <a:rPr lang="en-AU" sz="2800" dirty="0" smtClean="0"/>
              <a:t>)</a:t>
            </a:r>
          </a:p>
          <a:p>
            <a:pPr lvl="1"/>
            <a:r>
              <a:rPr lang="en-AU" sz="2400" dirty="0"/>
              <a:t>Caputo &amp; Clay Pty Ltd, formerly trading as </a:t>
            </a:r>
            <a:r>
              <a:rPr lang="en-AU" sz="2400" dirty="0" err="1"/>
              <a:t>Harcourts</a:t>
            </a:r>
            <a:r>
              <a:rPr lang="en-AU" sz="2400" dirty="0"/>
              <a:t> Integrity</a:t>
            </a:r>
          </a:p>
          <a:p>
            <a:pPr lvl="1"/>
            <a:r>
              <a:rPr lang="en-AU" sz="2400" dirty="0" smtClean="0"/>
              <a:t>Dec 2017 – May 2018 – 9 bonds lodged late, 8 bonds lodged with incorrect receipt dates</a:t>
            </a:r>
          </a:p>
          <a:p>
            <a:pPr lvl="1"/>
            <a:r>
              <a:rPr lang="en-AU" sz="2400" dirty="0" smtClean="0"/>
              <a:t>$15,000 fine</a:t>
            </a:r>
          </a:p>
          <a:p>
            <a:r>
              <a:rPr lang="en-AU" sz="2800" dirty="0"/>
              <a:t>Failing to cooperate with auditor (Greg O’Farrell)</a:t>
            </a:r>
          </a:p>
          <a:p>
            <a:pPr lvl="1"/>
            <a:r>
              <a:rPr lang="en-AU" sz="2400" dirty="0"/>
              <a:t>$1,053.90 fine and costs for failing to cooperate with auditor during termination audit</a:t>
            </a:r>
          </a:p>
          <a:p>
            <a:pPr lvl="1"/>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792046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Audit </a:t>
            </a:r>
            <a:r>
              <a:rPr lang="en-AU" dirty="0" smtClean="0"/>
              <a:t>outputs</a:t>
            </a:r>
            <a:endParaRPr lang="en-AU" dirty="0"/>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05480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Audit Outputs</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sz="2400" i="1" dirty="0" smtClean="0"/>
              <a:t>By Auditor</a:t>
            </a:r>
          </a:p>
          <a:p>
            <a:r>
              <a:rPr lang="en-AU" sz="2400" dirty="0" smtClean="0"/>
              <a:t>Declaration </a:t>
            </a:r>
            <a:r>
              <a:rPr lang="en-AU" sz="2400" dirty="0"/>
              <a:t>by </a:t>
            </a:r>
            <a:r>
              <a:rPr lang="en-AU" sz="2400" dirty="0" smtClean="0"/>
              <a:t>auditor</a:t>
            </a:r>
            <a:endParaRPr lang="en-AU" sz="2400" dirty="0"/>
          </a:p>
          <a:p>
            <a:r>
              <a:rPr lang="en-AU" sz="2400" dirty="0" smtClean="0"/>
              <a:t>Statutory </a:t>
            </a:r>
            <a:r>
              <a:rPr lang="en-AU" sz="2400" dirty="0"/>
              <a:t>declaration by </a:t>
            </a:r>
            <a:r>
              <a:rPr lang="en-AU" sz="2400" dirty="0" smtClean="0"/>
              <a:t>auditor</a:t>
            </a:r>
            <a:endParaRPr lang="en-AU" sz="2400" dirty="0"/>
          </a:p>
          <a:p>
            <a:r>
              <a:rPr lang="en-AU" sz="2400" dirty="0"/>
              <a:t>Management </a:t>
            </a:r>
            <a:r>
              <a:rPr lang="en-AU" sz="2400" dirty="0" smtClean="0"/>
              <a:t>letter</a:t>
            </a:r>
          </a:p>
          <a:p>
            <a:pPr marL="0" indent="0">
              <a:buNone/>
            </a:pPr>
            <a:endParaRPr lang="en-AU" sz="2400" dirty="0" smtClean="0"/>
          </a:p>
          <a:p>
            <a:pPr marL="0" indent="0">
              <a:buNone/>
            </a:pPr>
            <a:r>
              <a:rPr lang="en-AU" sz="2400" i="1" dirty="0" smtClean="0"/>
              <a:t>By </a:t>
            </a:r>
            <a:r>
              <a:rPr lang="en-AU" sz="2400" i="1" dirty="0"/>
              <a:t>bona fide control </a:t>
            </a:r>
            <a:r>
              <a:rPr lang="en-AU" sz="2400" i="1" dirty="0" smtClean="0"/>
              <a:t>(BFC)</a:t>
            </a:r>
            <a:endParaRPr lang="en-AU" sz="2400" i="1" dirty="0"/>
          </a:p>
          <a:p>
            <a:r>
              <a:rPr lang="en-AU" sz="2400" dirty="0" smtClean="0"/>
              <a:t>Statutory </a:t>
            </a:r>
            <a:r>
              <a:rPr lang="en-AU" sz="2400" dirty="0"/>
              <a:t>declaration by person in bona fide </a:t>
            </a:r>
            <a:r>
              <a:rPr lang="en-AU" sz="2400" dirty="0" smtClean="0"/>
              <a:t>control</a:t>
            </a:r>
            <a:endParaRPr lang="en-AU" sz="2400" dirty="0"/>
          </a:p>
          <a:p>
            <a:r>
              <a:rPr lang="en-AU" sz="2400" dirty="0" smtClean="0"/>
              <a:t>Statement </a:t>
            </a:r>
            <a:r>
              <a:rPr lang="en-AU" sz="2400" dirty="0"/>
              <a:t>of trust account money </a:t>
            </a:r>
            <a:r>
              <a:rPr lang="en-AU" sz="2400" dirty="0" smtClean="0"/>
              <a:t>held (Annexure A)</a:t>
            </a:r>
            <a:endParaRPr lang="en-AU" sz="2400" dirty="0"/>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674622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Declaration by auditor</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AU" sz="3200" dirty="0" smtClean="0"/>
              <a:t>That </a:t>
            </a:r>
            <a:r>
              <a:rPr lang="en-AU" sz="3200" dirty="0"/>
              <a:t>I am a registered company </a:t>
            </a:r>
            <a:r>
              <a:rPr lang="en-AU" sz="3200" dirty="0" smtClean="0"/>
              <a:t>auditor</a:t>
            </a:r>
            <a:endParaRPr lang="en-AU" sz="3200" dirty="0"/>
          </a:p>
          <a:p>
            <a:pPr marL="457200" indent="-457200">
              <a:buFont typeface="+mj-lt"/>
              <a:buAutoNum type="arabicPeriod"/>
            </a:pPr>
            <a:r>
              <a:rPr lang="en-AU" sz="3200" dirty="0" smtClean="0"/>
              <a:t>That </a:t>
            </a:r>
            <a:r>
              <a:rPr lang="en-AU" sz="3200" dirty="0"/>
              <a:t>I have </a:t>
            </a:r>
            <a:r>
              <a:rPr lang="en-AU" sz="3200" dirty="0" smtClean="0"/>
              <a:t>audited </a:t>
            </a:r>
            <a:r>
              <a:rPr lang="en-AU" sz="3200" dirty="0"/>
              <a:t>the </a:t>
            </a:r>
            <a:r>
              <a:rPr lang="en-AU" sz="3200" dirty="0" smtClean="0"/>
              <a:t>trust account</a:t>
            </a:r>
            <a:endParaRPr lang="en-AU" sz="3200" dirty="0"/>
          </a:p>
          <a:p>
            <a:pPr marL="457200" indent="-457200">
              <a:buFont typeface="+mj-lt"/>
              <a:buAutoNum type="arabicPeriod"/>
            </a:pPr>
            <a:r>
              <a:rPr lang="en-AU" sz="3200" dirty="0" smtClean="0"/>
              <a:t>That </a:t>
            </a:r>
            <a:r>
              <a:rPr lang="en-AU" sz="3200" dirty="0"/>
              <a:t>I am not a real estate and/or business </a:t>
            </a:r>
            <a:r>
              <a:rPr lang="en-AU" sz="3200" dirty="0" smtClean="0"/>
              <a:t>agent, nor </a:t>
            </a:r>
            <a:r>
              <a:rPr lang="en-AU" sz="3200" dirty="0"/>
              <a:t>a partner, clerk or servant of any </a:t>
            </a:r>
            <a:r>
              <a:rPr lang="en-AU" sz="3200" dirty="0" smtClean="0"/>
              <a:t>agent</a:t>
            </a:r>
            <a:endParaRPr lang="en-AU" sz="3200" dirty="0"/>
          </a:p>
          <a:p>
            <a:pPr marL="457200" indent="-457200">
              <a:buFont typeface="+mj-lt"/>
              <a:buAutoNum type="arabicPeriod"/>
            </a:pPr>
            <a:r>
              <a:rPr lang="en-AU" sz="3200" dirty="0" smtClean="0"/>
              <a:t>That </a:t>
            </a:r>
            <a:r>
              <a:rPr lang="en-AU" sz="3200" dirty="0"/>
              <a:t>I am not related </a:t>
            </a:r>
            <a:r>
              <a:rPr lang="en-AU" sz="3200" dirty="0" smtClean="0"/>
              <a:t>to the agent, </a:t>
            </a:r>
            <a:r>
              <a:rPr lang="en-AU" sz="3200" dirty="0"/>
              <a:t>nor have I had any business dealings with that </a:t>
            </a:r>
            <a:r>
              <a:rPr lang="en-AU" sz="3200" dirty="0" smtClean="0"/>
              <a:t>agent</a:t>
            </a:r>
            <a:r>
              <a:rPr lang="en-AU" sz="3200" dirty="0"/>
              <a:t>.</a:t>
            </a:r>
          </a:p>
          <a:p>
            <a:pPr marL="457200" indent="-457200">
              <a:buFont typeface="+mj-lt"/>
              <a:buAutoNum type="arabicPeriod"/>
            </a:pPr>
            <a:endParaRPr lang="en-AU"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4" name="Picture 3"/>
          <p:cNvPicPr>
            <a:picLocks noChangeAspect="1"/>
          </p:cNvPicPr>
          <p:nvPr/>
        </p:nvPicPr>
        <p:blipFill>
          <a:blip r:embed="rId4"/>
          <a:stretch>
            <a:fillRect/>
          </a:stretch>
        </p:blipFill>
        <p:spPr>
          <a:xfrm>
            <a:off x="9274002" y="2898387"/>
            <a:ext cx="2917998" cy="3959613"/>
          </a:xfrm>
          <a:prstGeom prst="rect">
            <a:avLst/>
          </a:prstGeom>
        </p:spPr>
      </p:pic>
    </p:spTree>
    <p:extLst>
      <p:ext uri="{BB962C8B-B14F-4D97-AF65-F5344CB8AC3E}">
        <p14:creationId xmlns:p14="http://schemas.microsoft.com/office/powerpoint/2010/main" val="3443432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Statutory declaration by auditor</a:t>
            </a:r>
          </a:p>
        </p:txBody>
      </p:sp>
      <p:sp>
        <p:nvSpPr>
          <p:cNvPr id="3" name="Content Placeholder 2"/>
          <p:cNvSpPr>
            <a:spLocks noGrp="1"/>
          </p:cNvSpPr>
          <p:nvPr>
            <p:ph idx="1"/>
          </p:nvPr>
        </p:nvSpPr>
        <p:spPr>
          <a:xfrm>
            <a:off x="677334" y="1322963"/>
            <a:ext cx="8596668" cy="4718400"/>
          </a:xfrm>
        </p:spPr>
        <p:txBody>
          <a:bodyPr>
            <a:normAutofit lnSpcReduction="10000"/>
          </a:bodyPr>
          <a:lstStyle/>
          <a:p>
            <a:pPr marL="457200" indent="-457200">
              <a:buFont typeface="+mj-lt"/>
              <a:buAutoNum type="arabicPeriod"/>
            </a:pPr>
            <a:r>
              <a:rPr lang="en-AU" sz="2400" dirty="0" smtClean="0"/>
              <a:t>That </a:t>
            </a:r>
            <a:r>
              <a:rPr lang="en-AU" sz="2400" dirty="0"/>
              <a:t>I have </a:t>
            </a:r>
            <a:r>
              <a:rPr lang="en-AU" sz="2400" dirty="0" smtClean="0"/>
              <a:t>audited </a:t>
            </a:r>
            <a:r>
              <a:rPr lang="en-AU" sz="2400" dirty="0"/>
              <a:t>the Trust </a:t>
            </a:r>
            <a:r>
              <a:rPr lang="en-AU" sz="2400" dirty="0" smtClean="0"/>
              <a:t>Account</a:t>
            </a:r>
            <a:endParaRPr lang="en-AU" sz="2400" dirty="0"/>
          </a:p>
          <a:p>
            <a:pPr marL="457200" indent="-457200">
              <a:buFont typeface="+mj-lt"/>
              <a:buAutoNum type="arabicPeriod"/>
            </a:pPr>
            <a:r>
              <a:rPr lang="en-AU" sz="2400" dirty="0" smtClean="0"/>
              <a:t>Report on the audit, </a:t>
            </a:r>
            <a:r>
              <a:rPr lang="en-AU" sz="2400" dirty="0"/>
              <a:t>that in my opinion:</a:t>
            </a:r>
          </a:p>
          <a:p>
            <a:pPr marL="857250" lvl="1" indent="-457200">
              <a:buFont typeface="+mj-lt"/>
              <a:buAutoNum type="arabicPeriod"/>
            </a:pPr>
            <a:r>
              <a:rPr lang="en-AU" sz="2200" dirty="0" smtClean="0"/>
              <a:t>the </a:t>
            </a:r>
            <a:r>
              <a:rPr lang="en-AU" sz="2200" b="1" dirty="0"/>
              <a:t>trust accounts have been regularly kept </a:t>
            </a:r>
            <a:r>
              <a:rPr lang="en-AU" sz="2200" dirty="0"/>
              <a:t>and properly written up;</a:t>
            </a:r>
          </a:p>
          <a:p>
            <a:pPr marL="857250" lvl="1" indent="-457200">
              <a:buFont typeface="+mj-lt"/>
              <a:buAutoNum type="arabicPeriod"/>
            </a:pPr>
            <a:r>
              <a:rPr lang="en-AU" sz="2200" dirty="0" smtClean="0"/>
              <a:t>the </a:t>
            </a:r>
            <a:r>
              <a:rPr lang="en-AU" sz="2200" dirty="0"/>
              <a:t>trust accounts </a:t>
            </a:r>
            <a:r>
              <a:rPr lang="en-AU" sz="2200" b="1" dirty="0"/>
              <a:t>were ready for examination </a:t>
            </a:r>
            <a:r>
              <a:rPr lang="en-AU" sz="2200" dirty="0"/>
              <a:t>at the periods appointed by me;</a:t>
            </a:r>
          </a:p>
          <a:p>
            <a:pPr marL="857250" lvl="1" indent="-457200">
              <a:buFont typeface="+mj-lt"/>
              <a:buAutoNum type="arabicPeriod"/>
            </a:pPr>
            <a:r>
              <a:rPr lang="en-AU" sz="2200" dirty="0" smtClean="0"/>
              <a:t>the </a:t>
            </a:r>
            <a:r>
              <a:rPr lang="en-AU" sz="2200" dirty="0"/>
              <a:t>agent has </a:t>
            </a:r>
            <a:r>
              <a:rPr lang="en-AU" sz="2200" b="1" dirty="0"/>
              <a:t>complied with all my requirements </a:t>
            </a:r>
            <a:r>
              <a:rPr lang="en-AU" sz="2200" dirty="0"/>
              <a:t>as auditor;</a:t>
            </a:r>
          </a:p>
          <a:p>
            <a:pPr marL="857250" lvl="1" indent="-457200">
              <a:buFont typeface="+mj-lt"/>
              <a:buAutoNum type="arabicPeriod"/>
            </a:pPr>
            <a:r>
              <a:rPr lang="en-AU" sz="2200" dirty="0" smtClean="0"/>
              <a:t>the </a:t>
            </a:r>
            <a:r>
              <a:rPr lang="en-AU" sz="2200" dirty="0"/>
              <a:t>trust </a:t>
            </a:r>
            <a:r>
              <a:rPr lang="en-AU" sz="2200" b="1" dirty="0"/>
              <a:t>accounts are and have been in order </a:t>
            </a:r>
            <a:r>
              <a:rPr lang="en-AU" sz="2200" dirty="0"/>
              <a:t>during the year of the audit; and</a:t>
            </a:r>
          </a:p>
          <a:p>
            <a:pPr marL="857250" lvl="1" indent="-457200">
              <a:buFont typeface="+mj-lt"/>
              <a:buAutoNum type="arabicPeriod"/>
            </a:pPr>
            <a:r>
              <a:rPr lang="en-AU" sz="2200" dirty="0" smtClean="0"/>
              <a:t>there </a:t>
            </a:r>
            <a:r>
              <a:rPr lang="en-AU" sz="2200" dirty="0"/>
              <a:t>is </a:t>
            </a:r>
            <a:r>
              <a:rPr lang="en-AU" sz="2200" b="1" dirty="0"/>
              <a:t>no matter </a:t>
            </a:r>
            <a:r>
              <a:rPr lang="en-AU" sz="2200" dirty="0"/>
              <a:t>in relation to the trust accounts that should, in my opinion, be </a:t>
            </a:r>
            <a:r>
              <a:rPr lang="en-AU" sz="2200" b="1" dirty="0"/>
              <a:t>communicated to Consumer Protection</a:t>
            </a:r>
            <a:r>
              <a:rPr lang="en-AU" sz="2200" dirty="0"/>
              <a:t>, other than those matters included in my management letter.</a:t>
            </a:r>
          </a:p>
          <a:p>
            <a:endParaRPr lang="en-AU" sz="2400" dirty="0"/>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4" name="Picture 3"/>
          <p:cNvPicPr>
            <a:picLocks noChangeAspect="1"/>
          </p:cNvPicPr>
          <p:nvPr/>
        </p:nvPicPr>
        <p:blipFill>
          <a:blip r:embed="rId3"/>
          <a:stretch>
            <a:fillRect/>
          </a:stretch>
        </p:blipFill>
        <p:spPr>
          <a:xfrm>
            <a:off x="9271898" y="3243714"/>
            <a:ext cx="2920102" cy="3614286"/>
          </a:xfrm>
          <a:prstGeom prst="rect">
            <a:avLst/>
          </a:prstGeom>
        </p:spPr>
      </p:pic>
    </p:spTree>
    <p:extLst>
      <p:ext uri="{BB962C8B-B14F-4D97-AF65-F5344CB8AC3E}">
        <p14:creationId xmlns:p14="http://schemas.microsoft.com/office/powerpoint/2010/main" val="1393600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Management letter</a:t>
            </a:r>
          </a:p>
        </p:txBody>
      </p:sp>
      <p:sp>
        <p:nvSpPr>
          <p:cNvPr id="3" name="Content Placeholder 2"/>
          <p:cNvSpPr>
            <a:spLocks noGrp="1"/>
          </p:cNvSpPr>
          <p:nvPr>
            <p:ph idx="1"/>
          </p:nvPr>
        </p:nvSpPr>
        <p:spPr/>
        <p:txBody>
          <a:bodyPr>
            <a:normAutofit fontScale="92500" lnSpcReduction="10000"/>
          </a:bodyPr>
          <a:lstStyle/>
          <a:p>
            <a:pPr marL="0" indent="0" algn="ctr">
              <a:buNone/>
            </a:pPr>
            <a:r>
              <a:rPr lang="en-AU" sz="2400" i="1" dirty="0"/>
              <a:t>Further to our carrying out an audit of the </a:t>
            </a:r>
            <a:r>
              <a:rPr lang="en-AU" sz="2400" i="1" dirty="0" smtClean="0"/>
              <a:t>XYZ Real Estate Trust </a:t>
            </a:r>
            <a:r>
              <a:rPr lang="en-AU" sz="2400" i="1" dirty="0"/>
              <a:t>Account for the year ended </a:t>
            </a:r>
            <a:r>
              <a:rPr lang="en-AU" sz="2400" i="1" dirty="0" smtClean="0"/>
              <a:t>31 December 2019, </a:t>
            </a:r>
            <a:r>
              <a:rPr lang="en-AU" sz="2400" b="1" i="1" dirty="0"/>
              <a:t>there were no matters to be reported to management</a:t>
            </a:r>
            <a:r>
              <a:rPr lang="en-AU" sz="2400" i="1" dirty="0"/>
              <a:t>. The books of account, files and general record keeping were of a high standard. </a:t>
            </a:r>
          </a:p>
          <a:p>
            <a:pPr marL="0" indent="0" algn="ctr">
              <a:buNone/>
            </a:pPr>
            <a:r>
              <a:rPr lang="en-AU" sz="2400" b="1" dirty="0" smtClean="0"/>
              <a:t>OR</a:t>
            </a:r>
            <a:endParaRPr lang="en-AU" sz="2400" b="1" dirty="0"/>
          </a:p>
          <a:p>
            <a:pPr marL="0" indent="0" algn="ctr">
              <a:buNone/>
            </a:pPr>
            <a:r>
              <a:rPr lang="en-AU" sz="2400" i="1" dirty="0"/>
              <a:t>Further to our carrying out an audit of the XYZ Real Estate Trust Account for the year ended 31 December 2019</a:t>
            </a:r>
            <a:r>
              <a:rPr lang="en-AU" sz="2400" i="1" dirty="0" smtClean="0"/>
              <a:t>, </a:t>
            </a:r>
            <a:r>
              <a:rPr lang="en-AU" sz="2400" b="1" i="1" dirty="0"/>
              <a:t>there were the following matters to be reported</a:t>
            </a:r>
            <a:r>
              <a:rPr lang="en-AU" sz="2400" i="1" dirty="0"/>
              <a:t> to management. The books of account, files and general record keeping were of a high standard, other than the matters noted below. </a:t>
            </a:r>
            <a:endParaRPr lang="en-AU" sz="2400" i="1" dirty="0" smtClean="0"/>
          </a:p>
          <a:p>
            <a:pPr marL="0" indent="0" algn="ctr">
              <a:buNone/>
            </a:pPr>
            <a:r>
              <a:rPr lang="en-AU" sz="2400" i="1" dirty="0" smtClean="0"/>
              <a:t>[items listed]</a:t>
            </a:r>
            <a:endParaRPr lang="en-AU" sz="2400"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39013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Statutory declaration by </a:t>
            </a:r>
            <a:r>
              <a:rPr lang="en-AU" dirty="0" smtClean="0"/>
              <a:t>BFC</a:t>
            </a:r>
            <a:endParaRPr lang="en-AU" dirty="0"/>
          </a:p>
        </p:txBody>
      </p:sp>
      <p:sp>
        <p:nvSpPr>
          <p:cNvPr id="3" name="Content Placeholder 2"/>
          <p:cNvSpPr>
            <a:spLocks noGrp="1"/>
          </p:cNvSpPr>
          <p:nvPr>
            <p:ph idx="1"/>
          </p:nvPr>
        </p:nvSpPr>
        <p:spPr>
          <a:xfrm>
            <a:off x="677334" y="1267691"/>
            <a:ext cx="8596668" cy="4773671"/>
          </a:xfrm>
        </p:spPr>
        <p:txBody>
          <a:bodyPr>
            <a:noAutofit/>
          </a:bodyPr>
          <a:lstStyle/>
          <a:p>
            <a:pPr marL="457200" indent="-457200">
              <a:buFont typeface="+mj-lt"/>
              <a:buAutoNum type="arabicPeriod"/>
            </a:pPr>
            <a:r>
              <a:rPr lang="en-AU" sz="2800" dirty="0" smtClean="0"/>
              <a:t>I </a:t>
            </a:r>
            <a:r>
              <a:rPr lang="en-AU" sz="2800" dirty="0"/>
              <a:t>am the person in bona fide control of the </a:t>
            </a:r>
            <a:r>
              <a:rPr lang="en-AU" sz="2800" dirty="0" smtClean="0"/>
              <a:t>business</a:t>
            </a:r>
            <a:endParaRPr lang="en-AU" sz="2800" dirty="0"/>
          </a:p>
          <a:p>
            <a:pPr marL="457200" indent="-457200">
              <a:buFont typeface="+mj-lt"/>
              <a:buAutoNum type="arabicPeriod"/>
            </a:pPr>
            <a:r>
              <a:rPr lang="en-AU" sz="2800" dirty="0" smtClean="0"/>
              <a:t>Annexure A is attached, listing;</a:t>
            </a:r>
            <a:endParaRPr lang="en-AU" sz="2800" dirty="0"/>
          </a:p>
          <a:p>
            <a:pPr marL="857250" lvl="1" indent="-457200">
              <a:buFont typeface="+mj-lt"/>
              <a:buAutoNum type="arabicPeriod"/>
            </a:pPr>
            <a:r>
              <a:rPr lang="en-AU" sz="2400" dirty="0" smtClean="0"/>
              <a:t>money </a:t>
            </a:r>
            <a:r>
              <a:rPr lang="en-AU" sz="2400" dirty="0"/>
              <a:t>held on </a:t>
            </a:r>
            <a:r>
              <a:rPr lang="en-AU" sz="2400" dirty="0" smtClean="0"/>
              <a:t>31 December by </a:t>
            </a:r>
            <a:r>
              <a:rPr lang="en-AU" sz="2400" dirty="0"/>
              <a:t>the </a:t>
            </a:r>
            <a:r>
              <a:rPr lang="en-AU" sz="2400" dirty="0" smtClean="0"/>
              <a:t>agent </a:t>
            </a:r>
            <a:r>
              <a:rPr lang="en-AU" sz="2400" dirty="0"/>
              <a:t>for or on behalf of any other persons; and </a:t>
            </a:r>
          </a:p>
          <a:p>
            <a:pPr marL="857250" lvl="1" indent="-457200">
              <a:buFont typeface="+mj-lt"/>
              <a:buAutoNum type="arabicPeriod"/>
            </a:pPr>
            <a:r>
              <a:rPr lang="en-AU" sz="2400" dirty="0" smtClean="0"/>
              <a:t>negotiable </a:t>
            </a:r>
            <a:r>
              <a:rPr lang="en-AU" sz="2400" dirty="0"/>
              <a:t>or bearer securities or deposit receipts in the name of the </a:t>
            </a:r>
            <a:r>
              <a:rPr lang="en-AU" sz="2400" dirty="0" smtClean="0"/>
              <a:t>agent which </a:t>
            </a:r>
            <a:r>
              <a:rPr lang="en-AU" sz="2400" dirty="0"/>
              <a:t>were held by the </a:t>
            </a:r>
            <a:r>
              <a:rPr lang="en-AU" sz="2400" dirty="0" smtClean="0"/>
              <a:t>agent </a:t>
            </a:r>
            <a:r>
              <a:rPr lang="en-AU" sz="2400" dirty="0"/>
              <a:t>on that day.</a:t>
            </a:r>
          </a:p>
          <a:p>
            <a:pPr marL="457200" indent="-457200">
              <a:buFont typeface="+mj-lt"/>
              <a:buAutoNum type="arabicPeriod"/>
            </a:pPr>
            <a:r>
              <a:rPr lang="en-AU" sz="2800" dirty="0" smtClean="0"/>
              <a:t>That </a:t>
            </a:r>
            <a:r>
              <a:rPr lang="en-AU" sz="2800" dirty="0"/>
              <a:t>the particulars shown in Annexure A are true and correct in every detail therein</a:t>
            </a:r>
            <a:r>
              <a:rPr lang="en-AU" sz="2800" dirty="0" smtClean="0"/>
              <a:t>.</a:t>
            </a:r>
          </a:p>
          <a:p>
            <a:pPr marL="457200" indent="-457200">
              <a:buFont typeface="+mj-lt"/>
              <a:buAutoNum type="arabicPeriod"/>
            </a:pPr>
            <a:r>
              <a:rPr lang="en-AU" sz="2800" dirty="0" smtClean="0"/>
              <a:t>Must be witnessed by an authorised witness</a:t>
            </a:r>
          </a:p>
          <a:p>
            <a:pPr marL="857250" lvl="1" indent="-457200">
              <a:buFont typeface="+mj-lt"/>
              <a:buAutoNum type="arabicPeriod"/>
            </a:pPr>
            <a:r>
              <a:rPr lang="en-AU" sz="1400" dirty="0">
                <a:hlinkClick r:id="rId2"/>
              </a:rPr>
              <a:t>https://</a:t>
            </a:r>
            <a:r>
              <a:rPr lang="en-AU" sz="1400" dirty="0" smtClean="0">
                <a:hlinkClick r:id="rId2"/>
              </a:rPr>
              <a:t>www.commerce.wa.gov.au/consumer-protection/authorised-witnesses</a:t>
            </a:r>
            <a:r>
              <a:rPr lang="en-AU" sz="1400" dirty="0" smtClean="0"/>
              <a:t> </a:t>
            </a:r>
            <a:endParaRPr lang="en-AU" sz="1400" dirty="0"/>
          </a:p>
          <a:p>
            <a:pPr marL="857250" lvl="1" indent="-457200">
              <a:buFont typeface="+mj-lt"/>
              <a:buAutoNum type="arabicPeriod"/>
            </a:pPr>
            <a:endParaRPr lang="en-AU" sz="2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4" name="Picture 3"/>
          <p:cNvPicPr>
            <a:picLocks noChangeAspect="1"/>
          </p:cNvPicPr>
          <p:nvPr/>
        </p:nvPicPr>
        <p:blipFill>
          <a:blip r:embed="rId4"/>
          <a:stretch>
            <a:fillRect/>
          </a:stretch>
        </p:blipFill>
        <p:spPr>
          <a:xfrm>
            <a:off x="9274002" y="3306639"/>
            <a:ext cx="2917998" cy="3551362"/>
          </a:xfrm>
          <a:prstGeom prst="rect">
            <a:avLst/>
          </a:prstGeom>
        </p:spPr>
      </p:pic>
    </p:spTree>
    <p:extLst>
      <p:ext uri="{BB962C8B-B14F-4D97-AF65-F5344CB8AC3E}">
        <p14:creationId xmlns:p14="http://schemas.microsoft.com/office/powerpoint/2010/main" val="2396372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9" y="609600"/>
            <a:ext cx="11186807" cy="1320800"/>
          </a:xfrm>
        </p:spPr>
        <p:txBody>
          <a:bodyPr/>
          <a:lstStyle/>
          <a:p>
            <a:r>
              <a:rPr lang="en-AU" dirty="0"/>
              <a:t>Statement of trust account money held (Annexure A)</a:t>
            </a:r>
          </a:p>
        </p:txBody>
      </p:sp>
      <p:pic>
        <p:nvPicPr>
          <p:cNvPr id="4" name="Content Placeholder 3"/>
          <p:cNvPicPr>
            <a:picLocks noGrp="1" noChangeAspect="1"/>
          </p:cNvPicPr>
          <p:nvPr>
            <p:ph idx="1"/>
          </p:nvPr>
        </p:nvPicPr>
        <p:blipFill rotWithShape="1">
          <a:blip r:embed="rId2"/>
          <a:srcRect t="9607"/>
          <a:stretch/>
        </p:blipFill>
        <p:spPr>
          <a:xfrm>
            <a:off x="2159540" y="1172818"/>
            <a:ext cx="8258784" cy="54329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47680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9" y="609600"/>
            <a:ext cx="11186807" cy="1320800"/>
          </a:xfrm>
        </p:spPr>
        <p:txBody>
          <a:bodyPr/>
          <a:lstStyle/>
          <a:p>
            <a:r>
              <a:rPr lang="en-AU" dirty="0" smtClean="0"/>
              <a:t>But … it was only a minor error!</a:t>
            </a:r>
            <a:endParaRPr lang="en-A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
        <p:nvSpPr>
          <p:cNvPr id="3" name="Content Placeholder 2"/>
          <p:cNvSpPr>
            <a:spLocks noGrp="1"/>
          </p:cNvSpPr>
          <p:nvPr>
            <p:ph idx="1"/>
          </p:nvPr>
        </p:nvSpPr>
        <p:spPr/>
        <p:txBody>
          <a:bodyPr>
            <a:normAutofit/>
          </a:bodyPr>
          <a:lstStyle/>
          <a:p>
            <a:r>
              <a:rPr lang="en-AU" sz="3600" dirty="0" smtClean="0"/>
              <a:t>Unfortunately, materiality doesn’t apply</a:t>
            </a:r>
          </a:p>
          <a:p>
            <a:endParaRPr lang="en-AU" sz="3600" dirty="0" smtClean="0"/>
          </a:p>
          <a:p>
            <a:r>
              <a:rPr lang="en-AU" sz="3600" dirty="0" smtClean="0"/>
              <a:t>Regardless of the quantum of any error identified, it is reportable to DMIRS</a:t>
            </a:r>
            <a:endParaRPr lang="en-AU" sz="3600" dirty="0"/>
          </a:p>
        </p:txBody>
      </p:sp>
    </p:spTree>
    <p:extLst>
      <p:ext uri="{BB962C8B-B14F-4D97-AF65-F5344CB8AC3E}">
        <p14:creationId xmlns:p14="http://schemas.microsoft.com/office/powerpoint/2010/main" val="86070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REBA </a:t>
            </a:r>
            <a:r>
              <a:rPr lang="en-AU" dirty="0"/>
              <a:t>Trust Accounting: how to get it right</a:t>
            </a:r>
          </a:p>
        </p:txBody>
      </p:sp>
      <p:sp>
        <p:nvSpPr>
          <p:cNvPr id="3" name="Content Placeholder 2"/>
          <p:cNvSpPr>
            <a:spLocks noGrp="1"/>
          </p:cNvSpPr>
          <p:nvPr>
            <p:ph sz="half" idx="1"/>
          </p:nvPr>
        </p:nvSpPr>
        <p:spPr>
          <a:xfrm>
            <a:off x="6793929" y="1549191"/>
            <a:ext cx="3365674" cy="3880772"/>
          </a:xfrm>
        </p:spPr>
        <p:txBody>
          <a:bodyPr>
            <a:normAutofit/>
          </a:bodyPr>
          <a:lstStyle/>
          <a:p>
            <a:pPr marL="0" indent="0">
              <a:buNone/>
            </a:pPr>
            <a:endParaRPr lang="en-AU" dirty="0"/>
          </a:p>
        </p:txBody>
      </p:sp>
      <p:sp>
        <p:nvSpPr>
          <p:cNvPr id="4" name="Content Placeholder 3"/>
          <p:cNvSpPr>
            <a:spLocks noGrp="1"/>
          </p:cNvSpPr>
          <p:nvPr>
            <p:ph sz="half" idx="2"/>
          </p:nvPr>
        </p:nvSpPr>
        <p:spPr>
          <a:xfrm>
            <a:off x="570746" y="1549191"/>
            <a:ext cx="8703255" cy="4492172"/>
          </a:xfrm>
        </p:spPr>
        <p:txBody>
          <a:bodyPr>
            <a:normAutofit/>
          </a:bodyPr>
          <a:lstStyle/>
          <a:p>
            <a:pPr marL="0" indent="0">
              <a:buNone/>
            </a:pPr>
            <a:r>
              <a:rPr lang="en-AU" b="1" dirty="0" smtClean="0"/>
              <a:t>Knowledge Check</a:t>
            </a:r>
          </a:p>
          <a:p>
            <a:r>
              <a:rPr lang="en-AU" sz="2400" dirty="0" smtClean="0"/>
              <a:t>What are the bank reconciliation requirements for an interest bearing trust account?</a:t>
            </a:r>
          </a:p>
          <a:p>
            <a:r>
              <a:rPr lang="en-AU" sz="2400" dirty="0" smtClean="0"/>
              <a:t>How often must your bond register be reconciled?</a:t>
            </a:r>
          </a:p>
          <a:p>
            <a:r>
              <a:rPr lang="en-AU" sz="2400" dirty="0" smtClean="0"/>
              <a:t>If you identify a trust accounting error, what steps must you take?</a:t>
            </a:r>
          </a:p>
          <a:p>
            <a:r>
              <a:rPr lang="en-AU" sz="2400" dirty="0" smtClean="0"/>
              <a:t>When receiving cash deposits, what are the mandatory requirements and time frames?</a:t>
            </a:r>
          </a:p>
          <a:p>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907946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Trust accounting requirements</a:t>
            </a:r>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855412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Account Naming (Regulation </a:t>
            </a:r>
            <a:r>
              <a:rPr lang="en-AU" dirty="0" smtClean="0"/>
              <a:t>6D)</a:t>
            </a:r>
            <a:endParaRPr lang="en-AU" dirty="0"/>
          </a:p>
        </p:txBody>
      </p:sp>
      <p:sp>
        <p:nvSpPr>
          <p:cNvPr id="3" name="Content Placeholder 2"/>
          <p:cNvSpPr>
            <a:spLocks noGrp="1"/>
          </p:cNvSpPr>
          <p:nvPr>
            <p:ph idx="1"/>
          </p:nvPr>
        </p:nvSpPr>
        <p:spPr>
          <a:xfrm>
            <a:off x="677334" y="1482291"/>
            <a:ext cx="8596668" cy="4559071"/>
          </a:xfrm>
        </p:spPr>
        <p:txBody>
          <a:bodyPr>
            <a:normAutofit fontScale="85000" lnSpcReduction="10000"/>
          </a:bodyPr>
          <a:lstStyle/>
          <a:p>
            <a:pPr marL="0" indent="0">
              <a:buNone/>
            </a:pPr>
            <a:r>
              <a:rPr lang="en-AU" sz="2400" b="1" dirty="0" smtClean="0"/>
              <a:t>Sole </a:t>
            </a:r>
            <a:r>
              <a:rPr lang="en-AU" sz="2400" b="1" dirty="0"/>
              <a:t>trader </a:t>
            </a:r>
            <a:endParaRPr lang="en-AU" sz="2400" b="1" dirty="0" smtClean="0"/>
          </a:p>
          <a:p>
            <a:pPr marL="0" indent="0">
              <a:buNone/>
            </a:pPr>
            <a:r>
              <a:rPr lang="en-AU" sz="2400" dirty="0"/>
              <a:t>REBA Trust Account – Mary Smith T/A ABC Real Estate – </a:t>
            </a:r>
            <a:r>
              <a:rPr lang="en-AU" sz="2400" dirty="0" smtClean="0"/>
              <a:t>TC12345</a:t>
            </a:r>
          </a:p>
          <a:p>
            <a:pPr marL="0" indent="0">
              <a:buNone/>
            </a:pPr>
            <a:r>
              <a:rPr lang="en-AU" sz="2400" b="1" dirty="0" smtClean="0"/>
              <a:t>Partnership</a:t>
            </a:r>
            <a:r>
              <a:rPr lang="en-AU" sz="2400" dirty="0" smtClean="0"/>
              <a:t> </a:t>
            </a:r>
          </a:p>
          <a:p>
            <a:pPr marL="0" indent="0">
              <a:buNone/>
            </a:pPr>
            <a:r>
              <a:rPr lang="en-AU" sz="2400" dirty="0"/>
              <a:t>REBA Trust Account – Mary Smith and Bill Jones T/A ABC Real Estate – TC12345 </a:t>
            </a:r>
            <a:endParaRPr lang="en-AU" sz="2400" dirty="0" smtClean="0"/>
          </a:p>
          <a:p>
            <a:pPr marL="0" indent="0">
              <a:buNone/>
            </a:pPr>
            <a:r>
              <a:rPr lang="en-AU" sz="2400" b="1" dirty="0" smtClean="0"/>
              <a:t>Body </a:t>
            </a:r>
            <a:r>
              <a:rPr lang="en-AU" sz="2400" b="1" dirty="0"/>
              <a:t>corporate </a:t>
            </a:r>
            <a:endParaRPr lang="en-AU" sz="2400" b="1" dirty="0" smtClean="0"/>
          </a:p>
          <a:p>
            <a:pPr marL="0" indent="0">
              <a:buNone/>
            </a:pPr>
            <a:r>
              <a:rPr lang="en-AU" sz="2400" dirty="0"/>
              <a:t>REBA Trust Account – ABC Pty Ltd T/A ABC Real Estate – </a:t>
            </a:r>
            <a:r>
              <a:rPr lang="en-AU" sz="2400" dirty="0" smtClean="0"/>
              <a:t>TC12345</a:t>
            </a:r>
          </a:p>
          <a:p>
            <a:pPr marL="0" indent="0">
              <a:buNone/>
            </a:pPr>
            <a:r>
              <a:rPr lang="en-AU" sz="2400" b="1" dirty="0" smtClean="0"/>
              <a:t>Interest </a:t>
            </a:r>
            <a:r>
              <a:rPr lang="en-AU" sz="2400" b="1" dirty="0"/>
              <a:t>Bearing Trust </a:t>
            </a:r>
            <a:r>
              <a:rPr lang="en-AU" sz="2400" b="1" dirty="0" smtClean="0"/>
              <a:t>Accounts</a:t>
            </a:r>
          </a:p>
          <a:p>
            <a:pPr marL="0" indent="0">
              <a:buNone/>
            </a:pPr>
            <a:r>
              <a:rPr lang="en-AU" sz="2400" dirty="0"/>
              <a:t>REBA Trust Account – IB – ABC Pty Ltd T/A ABC Real Estate in trust for</a:t>
            </a:r>
          </a:p>
          <a:p>
            <a:pPr marL="0" indent="0">
              <a:buNone/>
            </a:pPr>
            <a:r>
              <a:rPr lang="en-AU" sz="2400" dirty="0"/>
              <a:t>Joe Smith – </a:t>
            </a:r>
            <a:r>
              <a:rPr lang="en-AU" sz="2400" dirty="0" smtClean="0"/>
              <a:t>TC12345</a:t>
            </a:r>
          </a:p>
          <a:p>
            <a:pPr marL="0" indent="0">
              <a:buNone/>
            </a:pPr>
            <a:endParaRPr lang="en-AU" sz="2400" dirty="0"/>
          </a:p>
          <a:p>
            <a:r>
              <a:rPr lang="en-AU" sz="2400" dirty="0" smtClean="0"/>
              <a:t>Opening and closing accounts – must advise DMIRS (standard form)</a:t>
            </a:r>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490681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Bank Reconciliations – General Trust (68(6)(d))</a:t>
            </a:r>
            <a:endParaRPr lang="en-AU" dirty="0"/>
          </a:p>
        </p:txBody>
      </p:sp>
      <p:sp>
        <p:nvSpPr>
          <p:cNvPr id="3" name="Content Placeholder 2"/>
          <p:cNvSpPr>
            <a:spLocks noGrp="1"/>
          </p:cNvSpPr>
          <p:nvPr>
            <p:ph idx="1"/>
          </p:nvPr>
        </p:nvSpPr>
        <p:spPr/>
        <p:txBody>
          <a:bodyPr>
            <a:normAutofit/>
          </a:bodyPr>
          <a:lstStyle/>
          <a:p>
            <a:r>
              <a:rPr lang="en-AU" sz="2400" dirty="0"/>
              <a:t>The monthly trust account reconciliation should be:</a:t>
            </a:r>
          </a:p>
          <a:p>
            <a:pPr lvl="1"/>
            <a:r>
              <a:rPr lang="en-AU" sz="2200" b="1" dirty="0" smtClean="0"/>
              <a:t>as </a:t>
            </a:r>
            <a:r>
              <a:rPr lang="en-AU" sz="2200" b="1" dirty="0"/>
              <a:t>at the close </a:t>
            </a:r>
            <a:r>
              <a:rPr lang="en-AU" sz="2200" dirty="0"/>
              <a:t>of business of the last day of the month;</a:t>
            </a:r>
          </a:p>
          <a:p>
            <a:pPr lvl="1"/>
            <a:r>
              <a:rPr lang="en-AU" sz="2200" dirty="0" smtClean="0"/>
              <a:t>completed </a:t>
            </a:r>
            <a:r>
              <a:rPr lang="en-AU" sz="2200" b="1" dirty="0"/>
              <a:t>within 10 working days </a:t>
            </a:r>
            <a:r>
              <a:rPr lang="en-AU" sz="2200" dirty="0"/>
              <a:t>after the end of each month;</a:t>
            </a:r>
          </a:p>
          <a:p>
            <a:pPr lvl="1"/>
            <a:r>
              <a:rPr lang="en-AU" sz="2200" dirty="0" smtClean="0"/>
              <a:t>verified</a:t>
            </a:r>
            <a:r>
              <a:rPr lang="en-AU" sz="2200" dirty="0"/>
              <a:t>, </a:t>
            </a:r>
            <a:r>
              <a:rPr lang="en-AU" sz="2200" b="1" dirty="0"/>
              <a:t>signed and dated by the agent</a:t>
            </a:r>
            <a:r>
              <a:rPr lang="en-AU" sz="2200" dirty="0"/>
              <a:t>, </a:t>
            </a:r>
            <a:r>
              <a:rPr lang="en-AU" sz="2200" dirty="0" smtClean="0"/>
              <a:t>or </a:t>
            </a:r>
            <a:r>
              <a:rPr lang="en-AU" sz="2200" dirty="0"/>
              <a:t>the person in bona fide control, even if there are no funds in the account; and</a:t>
            </a:r>
          </a:p>
          <a:p>
            <a:pPr lvl="1"/>
            <a:r>
              <a:rPr lang="en-AU" sz="2200" dirty="0" smtClean="0"/>
              <a:t>retained </a:t>
            </a:r>
            <a:r>
              <a:rPr lang="en-AU" sz="2200" dirty="0"/>
              <a:t>for auditing </a:t>
            </a:r>
            <a:r>
              <a:rPr lang="en-AU" sz="2200" dirty="0" smtClean="0"/>
              <a:t>purposes</a:t>
            </a:r>
          </a:p>
          <a:p>
            <a:r>
              <a:rPr lang="en-AU" sz="2400" dirty="0" smtClean="0"/>
              <a:t>Unpresented cheques to be followed up</a:t>
            </a:r>
          </a:p>
          <a:p>
            <a:r>
              <a:rPr lang="en-AU" sz="2400" dirty="0" smtClean="0"/>
              <a:t>Adjustments not to be carried forward continuously</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068523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Bank Reconciliations – </a:t>
            </a:r>
            <a:r>
              <a:rPr lang="en-AU" dirty="0" smtClean="0"/>
              <a:t>Interest Bearing </a:t>
            </a:r>
            <a:r>
              <a:rPr lang="en-AU" dirty="0"/>
              <a:t>Trust</a:t>
            </a:r>
          </a:p>
        </p:txBody>
      </p:sp>
      <p:sp>
        <p:nvSpPr>
          <p:cNvPr id="3" name="Content Placeholder 2"/>
          <p:cNvSpPr>
            <a:spLocks noGrp="1"/>
          </p:cNvSpPr>
          <p:nvPr>
            <p:ph idx="1"/>
          </p:nvPr>
        </p:nvSpPr>
        <p:spPr>
          <a:xfrm>
            <a:off x="677334" y="1507525"/>
            <a:ext cx="8596668" cy="4533838"/>
          </a:xfrm>
        </p:spPr>
        <p:txBody>
          <a:bodyPr>
            <a:normAutofit/>
          </a:bodyPr>
          <a:lstStyle/>
          <a:p>
            <a:r>
              <a:rPr lang="en-AU" sz="2400" dirty="0" smtClean="0"/>
              <a:t>IBTA for </a:t>
            </a:r>
            <a:r>
              <a:rPr lang="en-AU" sz="2400" b="1" dirty="0" smtClean="0"/>
              <a:t>&gt;$20,000 </a:t>
            </a:r>
            <a:r>
              <a:rPr lang="en-AU" sz="2400" dirty="0" smtClean="0"/>
              <a:t>or </a:t>
            </a:r>
            <a:r>
              <a:rPr lang="en-AU" sz="2400" b="1" dirty="0" smtClean="0"/>
              <a:t>&gt;60 days</a:t>
            </a:r>
            <a:endParaRPr lang="en-AU" sz="2400" dirty="0" smtClean="0"/>
          </a:p>
          <a:p>
            <a:r>
              <a:rPr lang="en-AU" sz="2400" dirty="0" smtClean="0"/>
              <a:t>Reconcile within trust accounting software is best practice</a:t>
            </a:r>
          </a:p>
          <a:p>
            <a:pPr lvl="1"/>
            <a:r>
              <a:rPr lang="en-AU" sz="2200" dirty="0" smtClean="0"/>
              <a:t>May use portfolio approach, e.g. off the plan developments</a:t>
            </a:r>
          </a:p>
          <a:p>
            <a:r>
              <a:rPr lang="en-AU" sz="2400" dirty="0" smtClean="0"/>
              <a:t>10 days, signed by BFC, close of each month still applies</a:t>
            </a:r>
            <a:endParaRPr lang="en-AU" sz="2400" dirty="0"/>
          </a:p>
          <a:p>
            <a:pPr lvl="1"/>
            <a:endParaRPr lang="en-AU"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graphicFrame>
        <p:nvGraphicFramePr>
          <p:cNvPr id="4" name="Table 3"/>
          <p:cNvGraphicFramePr>
            <a:graphicFrameLocks noGrp="1"/>
          </p:cNvGraphicFramePr>
          <p:nvPr>
            <p:extLst/>
          </p:nvPr>
        </p:nvGraphicFramePr>
        <p:xfrm>
          <a:off x="223734" y="3970311"/>
          <a:ext cx="11556460" cy="2071050"/>
        </p:xfrm>
        <a:graphic>
          <a:graphicData uri="http://schemas.openxmlformats.org/drawingml/2006/table">
            <a:tbl>
              <a:tblPr firstRow="1" bandRow="1">
                <a:tableStyleId>{5C22544A-7EE6-4342-B048-85BDC9FD1C3A}</a:tableStyleId>
              </a:tblPr>
              <a:tblGrid>
                <a:gridCol w="1155646">
                  <a:extLst>
                    <a:ext uri="{9D8B030D-6E8A-4147-A177-3AD203B41FA5}">
                      <a16:colId xmlns:a16="http://schemas.microsoft.com/office/drawing/2014/main" val="317512594"/>
                    </a:ext>
                  </a:extLst>
                </a:gridCol>
                <a:gridCol w="1155646">
                  <a:extLst>
                    <a:ext uri="{9D8B030D-6E8A-4147-A177-3AD203B41FA5}">
                      <a16:colId xmlns:a16="http://schemas.microsoft.com/office/drawing/2014/main" val="762720316"/>
                    </a:ext>
                  </a:extLst>
                </a:gridCol>
                <a:gridCol w="1155646">
                  <a:extLst>
                    <a:ext uri="{9D8B030D-6E8A-4147-A177-3AD203B41FA5}">
                      <a16:colId xmlns:a16="http://schemas.microsoft.com/office/drawing/2014/main" val="316313231"/>
                    </a:ext>
                  </a:extLst>
                </a:gridCol>
                <a:gridCol w="1155646">
                  <a:extLst>
                    <a:ext uri="{9D8B030D-6E8A-4147-A177-3AD203B41FA5}">
                      <a16:colId xmlns:a16="http://schemas.microsoft.com/office/drawing/2014/main" val="4202094689"/>
                    </a:ext>
                  </a:extLst>
                </a:gridCol>
                <a:gridCol w="1155646">
                  <a:extLst>
                    <a:ext uri="{9D8B030D-6E8A-4147-A177-3AD203B41FA5}">
                      <a16:colId xmlns:a16="http://schemas.microsoft.com/office/drawing/2014/main" val="4064159590"/>
                    </a:ext>
                  </a:extLst>
                </a:gridCol>
                <a:gridCol w="1155646">
                  <a:extLst>
                    <a:ext uri="{9D8B030D-6E8A-4147-A177-3AD203B41FA5}">
                      <a16:colId xmlns:a16="http://schemas.microsoft.com/office/drawing/2014/main" val="631729585"/>
                    </a:ext>
                  </a:extLst>
                </a:gridCol>
                <a:gridCol w="1155646">
                  <a:extLst>
                    <a:ext uri="{9D8B030D-6E8A-4147-A177-3AD203B41FA5}">
                      <a16:colId xmlns:a16="http://schemas.microsoft.com/office/drawing/2014/main" val="772231506"/>
                    </a:ext>
                  </a:extLst>
                </a:gridCol>
                <a:gridCol w="1155646">
                  <a:extLst>
                    <a:ext uri="{9D8B030D-6E8A-4147-A177-3AD203B41FA5}">
                      <a16:colId xmlns:a16="http://schemas.microsoft.com/office/drawing/2014/main" val="1259796790"/>
                    </a:ext>
                  </a:extLst>
                </a:gridCol>
                <a:gridCol w="1155646">
                  <a:extLst>
                    <a:ext uri="{9D8B030D-6E8A-4147-A177-3AD203B41FA5}">
                      <a16:colId xmlns:a16="http://schemas.microsoft.com/office/drawing/2014/main" val="3075037295"/>
                    </a:ext>
                  </a:extLst>
                </a:gridCol>
                <a:gridCol w="1155646">
                  <a:extLst>
                    <a:ext uri="{9D8B030D-6E8A-4147-A177-3AD203B41FA5}">
                      <a16:colId xmlns:a16="http://schemas.microsoft.com/office/drawing/2014/main" val="1893335348"/>
                    </a:ext>
                  </a:extLst>
                </a:gridCol>
              </a:tblGrid>
              <a:tr h="756384">
                <a:tc>
                  <a:txBody>
                    <a:bodyPr/>
                    <a:lstStyle/>
                    <a:p>
                      <a:r>
                        <a:rPr lang="en-AU" dirty="0" smtClean="0"/>
                        <a:t>Lot #</a:t>
                      </a:r>
                      <a:endParaRPr lang="en-AU" dirty="0"/>
                    </a:p>
                  </a:txBody>
                  <a:tcPr/>
                </a:tc>
                <a:tc>
                  <a:txBody>
                    <a:bodyPr/>
                    <a:lstStyle/>
                    <a:p>
                      <a:r>
                        <a:rPr lang="en-AU" dirty="0" smtClean="0"/>
                        <a:t>BSB</a:t>
                      </a:r>
                      <a:endParaRPr lang="en-AU" dirty="0"/>
                    </a:p>
                  </a:txBody>
                  <a:tcPr/>
                </a:tc>
                <a:tc>
                  <a:txBody>
                    <a:bodyPr/>
                    <a:lstStyle/>
                    <a:p>
                      <a:r>
                        <a:rPr lang="en-AU" dirty="0" smtClean="0"/>
                        <a:t>Acct #</a:t>
                      </a:r>
                      <a:endParaRPr lang="en-AU" dirty="0"/>
                    </a:p>
                  </a:txBody>
                  <a:tcPr/>
                </a:tc>
                <a:tc>
                  <a:txBody>
                    <a:bodyPr/>
                    <a:lstStyle/>
                    <a:p>
                      <a:r>
                        <a:rPr lang="en-AU" dirty="0" smtClean="0"/>
                        <a:t>Account</a:t>
                      </a:r>
                      <a:r>
                        <a:rPr lang="en-AU" baseline="0" dirty="0" smtClean="0"/>
                        <a:t> Name</a:t>
                      </a:r>
                      <a:endParaRPr lang="en-AU" dirty="0"/>
                    </a:p>
                  </a:txBody>
                  <a:tcPr/>
                </a:tc>
                <a:tc>
                  <a:txBody>
                    <a:bodyPr/>
                    <a:lstStyle/>
                    <a:p>
                      <a:r>
                        <a:rPr lang="en-AU" dirty="0" smtClean="0"/>
                        <a:t>Opening Balance</a:t>
                      </a:r>
                      <a:endParaRPr lang="en-AU" dirty="0"/>
                    </a:p>
                  </a:txBody>
                  <a:tcPr/>
                </a:tc>
                <a:tc>
                  <a:txBody>
                    <a:bodyPr/>
                    <a:lstStyle/>
                    <a:p>
                      <a:r>
                        <a:rPr lang="en-AU" dirty="0" smtClean="0"/>
                        <a:t>Deposits</a:t>
                      </a:r>
                      <a:endParaRPr lang="en-AU" dirty="0"/>
                    </a:p>
                  </a:txBody>
                  <a:tcPr/>
                </a:tc>
                <a:tc>
                  <a:txBody>
                    <a:bodyPr/>
                    <a:lstStyle/>
                    <a:p>
                      <a:r>
                        <a:rPr lang="en-AU" dirty="0" smtClean="0"/>
                        <a:t>Withdrawals</a:t>
                      </a:r>
                      <a:endParaRPr lang="en-AU" dirty="0"/>
                    </a:p>
                  </a:txBody>
                  <a:tcPr/>
                </a:tc>
                <a:tc>
                  <a:txBody>
                    <a:bodyPr/>
                    <a:lstStyle/>
                    <a:p>
                      <a:r>
                        <a:rPr lang="en-AU" dirty="0" smtClean="0"/>
                        <a:t>Interest</a:t>
                      </a:r>
                      <a:endParaRPr lang="en-AU" dirty="0"/>
                    </a:p>
                  </a:txBody>
                  <a:tcPr/>
                </a:tc>
                <a:tc>
                  <a:txBody>
                    <a:bodyPr/>
                    <a:lstStyle/>
                    <a:p>
                      <a:r>
                        <a:rPr lang="en-AU" dirty="0" smtClean="0"/>
                        <a:t>Fees</a:t>
                      </a:r>
                      <a:endParaRPr lang="en-AU" dirty="0"/>
                    </a:p>
                  </a:txBody>
                  <a:tcPr/>
                </a:tc>
                <a:tc>
                  <a:txBody>
                    <a:bodyPr/>
                    <a:lstStyle/>
                    <a:p>
                      <a:r>
                        <a:rPr lang="en-AU" dirty="0" smtClean="0"/>
                        <a:t>Closing Balance</a:t>
                      </a:r>
                      <a:endParaRPr lang="en-AU" dirty="0"/>
                    </a:p>
                  </a:txBody>
                  <a:tcPr/>
                </a:tc>
                <a:extLst>
                  <a:ext uri="{0D108BD9-81ED-4DB2-BD59-A6C34878D82A}">
                    <a16:rowId xmlns:a16="http://schemas.microsoft.com/office/drawing/2014/main" val="335628808"/>
                  </a:ext>
                </a:extLst>
              </a:tr>
              <a:tr h="438222">
                <a:tc>
                  <a:txBody>
                    <a:bodyPr/>
                    <a:lstStyle/>
                    <a:p>
                      <a:r>
                        <a:rPr lang="en-AU" dirty="0" smtClean="0"/>
                        <a:t>1</a:t>
                      </a:r>
                      <a:endParaRPr lang="en-AU" dirty="0"/>
                    </a:p>
                  </a:txBody>
                  <a:tcPr/>
                </a:tc>
                <a:tc>
                  <a:txBody>
                    <a:bodyPr/>
                    <a:lstStyle/>
                    <a:p>
                      <a:r>
                        <a:rPr lang="en-AU" dirty="0" smtClean="0"/>
                        <a:t>123-123</a:t>
                      </a:r>
                      <a:endParaRPr lang="en-AU" dirty="0"/>
                    </a:p>
                  </a:txBody>
                  <a:tcPr/>
                </a:tc>
                <a:tc>
                  <a:txBody>
                    <a:bodyPr/>
                    <a:lstStyle/>
                    <a:p>
                      <a:r>
                        <a:rPr lang="en-AU" dirty="0" smtClean="0"/>
                        <a:t>45678912</a:t>
                      </a:r>
                      <a:endParaRPr lang="en-AU" dirty="0"/>
                    </a:p>
                  </a:txBody>
                  <a:tcPr/>
                </a:tc>
                <a:tc>
                  <a:txBody>
                    <a:bodyPr/>
                    <a:lstStyle/>
                    <a:p>
                      <a:r>
                        <a:rPr lang="en-AU" dirty="0" smtClean="0"/>
                        <a:t>XXX</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endParaRPr lang="en-AU"/>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extLst>
                  <a:ext uri="{0D108BD9-81ED-4DB2-BD59-A6C34878D82A}">
                    <a16:rowId xmlns:a16="http://schemas.microsoft.com/office/drawing/2014/main" val="1391728367"/>
                  </a:ext>
                </a:extLst>
              </a:tr>
              <a:tr h="438222">
                <a:tc>
                  <a:txBody>
                    <a:bodyPr/>
                    <a:lstStyle/>
                    <a:p>
                      <a:r>
                        <a:rPr lang="en-AU" dirty="0" smtClean="0"/>
                        <a:t>2</a:t>
                      </a:r>
                      <a:endParaRPr lang="en-AU"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smtClean="0">
                          <a:ln>
                            <a:noFill/>
                          </a:ln>
                          <a:solidFill>
                            <a:prstClr val="black"/>
                          </a:solidFill>
                          <a:effectLst/>
                          <a:uLnTx/>
                          <a:uFillTx/>
                          <a:latin typeface="Calibri" panose="020F0502020204030204"/>
                          <a:ea typeface="+mn-ea"/>
                          <a:cs typeface="+mn-cs"/>
                        </a:rPr>
                        <a:t>123-123</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45678913</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smtClean="0">
                          <a:ln>
                            <a:noFill/>
                          </a:ln>
                          <a:solidFill>
                            <a:prstClr val="black"/>
                          </a:solidFill>
                          <a:effectLst/>
                          <a:uLnTx/>
                          <a:uFillTx/>
                          <a:latin typeface="Calibri" panose="020F0502020204030204"/>
                          <a:ea typeface="+mn-ea"/>
                          <a:cs typeface="+mn-cs"/>
                        </a:rPr>
                        <a:t>XXX</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n-AU" dirty="0" smtClean="0"/>
                        <a:t>$$$</a:t>
                      </a:r>
                      <a:endParaRPr lang="en-AU" dirty="0"/>
                    </a:p>
                  </a:txBody>
                  <a:tcPr/>
                </a:tc>
                <a:tc>
                  <a:txBody>
                    <a:bodyPr/>
                    <a:lstStyle/>
                    <a:p>
                      <a:endParaRPr lang="en-AU"/>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extLst>
                  <a:ext uri="{0D108BD9-81ED-4DB2-BD59-A6C34878D82A}">
                    <a16:rowId xmlns:a16="http://schemas.microsoft.com/office/drawing/2014/main" val="4126329769"/>
                  </a:ext>
                </a:extLst>
              </a:tr>
              <a:tr h="438222">
                <a:tc>
                  <a:txBody>
                    <a:bodyPr/>
                    <a:lstStyle/>
                    <a:p>
                      <a:r>
                        <a:rPr lang="en-AU" dirty="0" smtClean="0"/>
                        <a:t>3</a:t>
                      </a:r>
                      <a:endParaRPr lang="en-AU"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123-123</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45678914</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XXX</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n-AU" dirty="0" smtClean="0"/>
                        <a:t>$$$</a:t>
                      </a:r>
                      <a:endParaRPr lang="en-AU" dirty="0"/>
                    </a:p>
                  </a:txBody>
                  <a:tcPr/>
                </a:tc>
                <a:tc>
                  <a:txBody>
                    <a:bodyPr/>
                    <a:lstStyle/>
                    <a:p>
                      <a:endParaRPr lang="en-AU"/>
                    </a:p>
                  </a:txBody>
                  <a:tcPr/>
                </a:tc>
                <a:tc>
                  <a:txBody>
                    <a:bodyPr/>
                    <a:lstStyle/>
                    <a:p>
                      <a:endParaRPr lang="en-AU"/>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extLst>
                  <a:ext uri="{0D108BD9-81ED-4DB2-BD59-A6C34878D82A}">
                    <a16:rowId xmlns:a16="http://schemas.microsoft.com/office/drawing/2014/main" val="2557178489"/>
                  </a:ext>
                </a:extLst>
              </a:tr>
            </a:tbl>
          </a:graphicData>
        </a:graphic>
      </p:graphicFrame>
    </p:spTree>
    <p:extLst>
      <p:ext uri="{BB962C8B-B14F-4D97-AF65-F5344CB8AC3E}">
        <p14:creationId xmlns:p14="http://schemas.microsoft.com/office/powerpoint/2010/main" val="2108521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Depositing trust money</a:t>
            </a:r>
            <a:endParaRPr lang="en-AU" dirty="0"/>
          </a:p>
        </p:txBody>
      </p:sp>
      <p:sp>
        <p:nvSpPr>
          <p:cNvPr id="3" name="Content Placeholder 2"/>
          <p:cNvSpPr>
            <a:spLocks noGrp="1"/>
          </p:cNvSpPr>
          <p:nvPr>
            <p:ph idx="1"/>
          </p:nvPr>
        </p:nvSpPr>
        <p:spPr/>
        <p:txBody>
          <a:bodyPr>
            <a:normAutofit/>
          </a:bodyPr>
          <a:lstStyle/>
          <a:p>
            <a:r>
              <a:rPr lang="en-AU" sz="2400" dirty="0" smtClean="0">
                <a:solidFill>
                  <a:schemeClr val="tx1"/>
                </a:solidFill>
              </a:rPr>
              <a:t>Record to accounts by close of next business day (68(6b))</a:t>
            </a:r>
          </a:p>
          <a:p>
            <a:r>
              <a:rPr lang="en-AU" sz="2400" dirty="0" smtClean="0">
                <a:solidFill>
                  <a:schemeClr val="tx1"/>
                </a:solidFill>
              </a:rPr>
              <a:t>Receipt issued and all details included (Regulation 6G)</a:t>
            </a:r>
          </a:p>
          <a:p>
            <a:pPr lvl="1"/>
            <a:r>
              <a:rPr lang="en-AU" sz="2200" dirty="0" smtClean="0">
                <a:solidFill>
                  <a:schemeClr val="tx1"/>
                </a:solidFill>
              </a:rPr>
              <a:t>Not required for electronic receipts</a:t>
            </a:r>
          </a:p>
          <a:p>
            <a:r>
              <a:rPr lang="en-AU" sz="2400" dirty="0" smtClean="0"/>
              <a:t>All </a:t>
            </a:r>
            <a:r>
              <a:rPr lang="en-AU" sz="2400" dirty="0"/>
              <a:t>trust money must be deposited in the trust account with an authorised financial institution </a:t>
            </a:r>
            <a:r>
              <a:rPr lang="en-AU" sz="2400" b="1" dirty="0"/>
              <a:t>as soon as practicable </a:t>
            </a:r>
            <a:r>
              <a:rPr lang="en-AU" sz="2400" dirty="0"/>
              <a:t>after it is received. </a:t>
            </a:r>
            <a:r>
              <a:rPr lang="en-AU" sz="2400" dirty="0" smtClean="0"/>
              <a:t>(68(1))</a:t>
            </a:r>
          </a:p>
          <a:p>
            <a:pPr lvl="1"/>
            <a:r>
              <a:rPr lang="en-AU" sz="2200" dirty="0" smtClean="0"/>
              <a:t>It </a:t>
            </a:r>
            <a:r>
              <a:rPr lang="en-AU" sz="2200" dirty="0"/>
              <a:t>is the view of the Department that, ‘as soon as practicable’ means </a:t>
            </a:r>
            <a:r>
              <a:rPr lang="en-AU" sz="2200" b="1" dirty="0"/>
              <a:t>by close of business the next working day.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040374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Withdrawing trust money</a:t>
            </a:r>
            <a:endParaRPr lang="en-AU" dirty="0"/>
          </a:p>
        </p:txBody>
      </p:sp>
      <p:sp>
        <p:nvSpPr>
          <p:cNvPr id="3" name="Content Placeholder 2"/>
          <p:cNvSpPr>
            <a:spLocks noGrp="1"/>
          </p:cNvSpPr>
          <p:nvPr>
            <p:ph idx="1"/>
          </p:nvPr>
        </p:nvSpPr>
        <p:spPr>
          <a:xfrm>
            <a:off x="677334" y="1470455"/>
            <a:ext cx="8596668" cy="4570908"/>
          </a:xfrm>
        </p:spPr>
        <p:txBody>
          <a:bodyPr>
            <a:normAutofit lnSpcReduction="10000"/>
          </a:bodyPr>
          <a:lstStyle/>
          <a:p>
            <a:r>
              <a:rPr lang="en-AU" sz="2400" dirty="0" smtClean="0"/>
              <a:t>Record by next business day to accounts (68(6b))</a:t>
            </a:r>
          </a:p>
          <a:p>
            <a:r>
              <a:rPr lang="en-AU" sz="2400" dirty="0" smtClean="0"/>
              <a:t>Cheques (if used)</a:t>
            </a:r>
          </a:p>
          <a:p>
            <a:pPr lvl="1"/>
            <a:r>
              <a:rPr lang="en-AU" sz="2200" dirty="0"/>
              <a:t>Never pre-signed, </a:t>
            </a:r>
            <a:r>
              <a:rPr lang="en-AU" sz="2200" dirty="0" smtClean="0"/>
              <a:t>Insert “not </a:t>
            </a:r>
            <a:r>
              <a:rPr lang="en-AU" sz="2200" dirty="0"/>
              <a:t>negotiable – account payee </a:t>
            </a:r>
            <a:r>
              <a:rPr lang="en-AU" sz="2200" dirty="0" smtClean="0"/>
              <a:t>only”, cross </a:t>
            </a:r>
            <a:r>
              <a:rPr lang="en-AU" sz="2200" dirty="0"/>
              <a:t>out </a:t>
            </a:r>
            <a:r>
              <a:rPr lang="en-AU" sz="2200" dirty="0" smtClean="0"/>
              <a:t>“or bearer”</a:t>
            </a:r>
          </a:p>
          <a:p>
            <a:r>
              <a:rPr lang="en-AU" sz="2400" dirty="0" smtClean="0"/>
              <a:t>Ensure funds cleared before disbursing</a:t>
            </a:r>
          </a:p>
          <a:p>
            <a:r>
              <a:rPr lang="en-AU" sz="2400" dirty="0" smtClean="0"/>
              <a:t>Overdrawn account / trust ledger (68C(3))</a:t>
            </a:r>
          </a:p>
          <a:p>
            <a:pPr lvl="1"/>
            <a:r>
              <a:rPr lang="en-AU" sz="2200" dirty="0" smtClean="0"/>
              <a:t>Advise DMIRS &amp; Auditor immediately</a:t>
            </a:r>
          </a:p>
          <a:p>
            <a:pPr lvl="1"/>
            <a:r>
              <a:rPr lang="en-AU" sz="2200" dirty="0" smtClean="0"/>
              <a:t>Replace funds from Agent’s general account</a:t>
            </a:r>
          </a:p>
          <a:p>
            <a:r>
              <a:rPr lang="en-AU" sz="2400" dirty="0" smtClean="0"/>
              <a:t>Commissioner: </a:t>
            </a:r>
            <a:r>
              <a:rPr lang="en-AU" sz="2400" dirty="0"/>
              <a:t>agents ought not pay their clients’ creditors by credit card and then reimburse themselves from the trust </a:t>
            </a:r>
            <a:r>
              <a:rPr lang="en-AU" sz="2400" dirty="0" smtClean="0"/>
              <a:t>account, </a:t>
            </a:r>
            <a:r>
              <a:rPr lang="en-AU" sz="2400" dirty="0"/>
              <a:t>unless they have consent from their client to do so.</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39709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Withdrawing Fees payable to agent</a:t>
            </a:r>
            <a:endParaRPr lang="en-AU" dirty="0"/>
          </a:p>
        </p:txBody>
      </p:sp>
      <p:sp>
        <p:nvSpPr>
          <p:cNvPr id="3" name="Content Placeholder 2"/>
          <p:cNvSpPr>
            <a:spLocks noGrp="1"/>
          </p:cNvSpPr>
          <p:nvPr>
            <p:ph idx="1"/>
          </p:nvPr>
        </p:nvSpPr>
        <p:spPr>
          <a:xfrm>
            <a:off x="677334" y="1544595"/>
            <a:ext cx="8596668" cy="4496767"/>
          </a:xfrm>
        </p:spPr>
        <p:txBody>
          <a:bodyPr>
            <a:normAutofit fontScale="92500" lnSpcReduction="10000"/>
          </a:bodyPr>
          <a:lstStyle/>
          <a:p>
            <a:r>
              <a:rPr lang="en-AU" sz="3200" dirty="0" smtClean="0"/>
              <a:t>Must have a valid authority to act</a:t>
            </a:r>
          </a:p>
          <a:p>
            <a:r>
              <a:rPr lang="en-AU" sz="3200" dirty="0" smtClean="0"/>
              <a:t>Fees charged not more than agreed</a:t>
            </a:r>
          </a:p>
          <a:p>
            <a:r>
              <a:rPr lang="en-AU" sz="3200" dirty="0"/>
              <a:t>Funds to agent should be paid to trading account, not paying bills </a:t>
            </a:r>
            <a:r>
              <a:rPr lang="en-AU" sz="3200" dirty="0" smtClean="0"/>
              <a:t>directly</a:t>
            </a:r>
          </a:p>
          <a:p>
            <a:r>
              <a:rPr lang="en-AU" sz="3200" dirty="0" smtClean="0"/>
              <a:t>Service has been performed</a:t>
            </a:r>
          </a:p>
          <a:p>
            <a:pPr lvl="1"/>
            <a:r>
              <a:rPr lang="en-AU" sz="2800" dirty="0" smtClean="0"/>
              <a:t>i.e. quarterly inspection must occur before fee is charged</a:t>
            </a:r>
          </a:p>
          <a:p>
            <a:pPr lvl="1"/>
            <a:r>
              <a:rPr lang="en-AU" sz="2800" dirty="0" smtClean="0"/>
              <a:t>Disbursements are for actual costs only</a:t>
            </a:r>
          </a:p>
          <a:p>
            <a:r>
              <a:rPr lang="en-AU" sz="2800" dirty="0" smtClean="0"/>
              <a:t>Every 7 days recommended by DMIRS</a:t>
            </a:r>
          </a:p>
          <a:p>
            <a:pPr lvl="1"/>
            <a:r>
              <a:rPr lang="en-AU" sz="2800" dirty="0" smtClean="0"/>
              <a:t>Not every software can do this yet</a:t>
            </a:r>
            <a:endParaRPr lang="en-AU"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926811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Bonds</a:t>
            </a:r>
            <a:endParaRPr lang="en-AU" dirty="0"/>
          </a:p>
        </p:txBody>
      </p:sp>
      <p:sp>
        <p:nvSpPr>
          <p:cNvPr id="3" name="Content Placeholder 2"/>
          <p:cNvSpPr>
            <a:spLocks noGrp="1"/>
          </p:cNvSpPr>
          <p:nvPr>
            <p:ph idx="1"/>
          </p:nvPr>
        </p:nvSpPr>
        <p:spPr>
          <a:xfrm>
            <a:off x="677333" y="1383957"/>
            <a:ext cx="10428631" cy="5103340"/>
          </a:xfrm>
        </p:spPr>
        <p:txBody>
          <a:bodyPr>
            <a:noAutofit/>
          </a:bodyPr>
          <a:lstStyle/>
          <a:p>
            <a:r>
              <a:rPr lang="en-AU" sz="2800" dirty="0"/>
              <a:t>How to lodge on time and correctly</a:t>
            </a:r>
          </a:p>
          <a:p>
            <a:pPr lvl="1"/>
            <a:r>
              <a:rPr lang="en-AU" sz="2400" dirty="0" smtClean="0"/>
              <a:t>Required </a:t>
            </a:r>
            <a:r>
              <a:rPr lang="en-AU" sz="2400" dirty="0"/>
              <a:t>to lodge a security bond as an </a:t>
            </a:r>
            <a:r>
              <a:rPr lang="en-AU" sz="2400" dirty="0" err="1"/>
              <a:t>eTransaction</a:t>
            </a:r>
            <a:r>
              <a:rPr lang="en-AU" sz="2400" dirty="0"/>
              <a:t> via the </a:t>
            </a:r>
            <a:r>
              <a:rPr lang="en-AU" sz="2400" dirty="0" err="1"/>
              <a:t>BondsOnline</a:t>
            </a:r>
            <a:r>
              <a:rPr lang="en-AU" sz="2400" dirty="0"/>
              <a:t> </a:t>
            </a:r>
            <a:r>
              <a:rPr lang="en-AU" sz="2400" dirty="0" smtClean="0"/>
              <a:t>system</a:t>
            </a:r>
          </a:p>
          <a:p>
            <a:pPr lvl="1"/>
            <a:r>
              <a:rPr lang="en-AU" sz="2400" dirty="0" smtClean="0"/>
              <a:t>All </a:t>
            </a:r>
            <a:r>
              <a:rPr lang="en-AU" sz="2400" dirty="0"/>
              <a:t>lodgements must be filed </a:t>
            </a:r>
            <a:r>
              <a:rPr lang="en-AU" sz="2400" b="1" dirty="0"/>
              <a:t>within 14 days of receipt of the bond</a:t>
            </a:r>
            <a:r>
              <a:rPr lang="en-AU" sz="2400" dirty="0"/>
              <a:t>.</a:t>
            </a:r>
          </a:p>
          <a:p>
            <a:pPr lvl="1"/>
            <a:r>
              <a:rPr lang="en-AU" sz="2400" dirty="0" smtClean="0"/>
              <a:t>If </a:t>
            </a:r>
            <a:r>
              <a:rPr lang="en-AU" sz="2400" dirty="0"/>
              <a:t>the tenant is paying the </a:t>
            </a:r>
            <a:r>
              <a:rPr lang="en-AU" sz="2400" b="1" dirty="0"/>
              <a:t>bond by instalments</a:t>
            </a:r>
            <a:r>
              <a:rPr lang="en-AU" sz="2400" dirty="0"/>
              <a:t>, do not wait until you receive the full amount. Each instalment must be lodged within 14 days of receiving it.</a:t>
            </a:r>
          </a:p>
          <a:p>
            <a:r>
              <a:rPr lang="en-AU" sz="2800" dirty="0"/>
              <a:t>Failing to lodge can be costly!</a:t>
            </a:r>
          </a:p>
          <a:p>
            <a:pPr lvl="1"/>
            <a:r>
              <a:rPr lang="en-AU" sz="2400" dirty="0"/>
              <a:t>Each instance of failing to lodge a bond within 14 days of receipt can result in an infringement notice of $2,000 or, if prosecuted in Magistrates Court, a fine for up to $20,000.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136116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Bonds</a:t>
            </a:r>
            <a:endParaRPr lang="en-AU" dirty="0"/>
          </a:p>
        </p:txBody>
      </p:sp>
      <p:sp>
        <p:nvSpPr>
          <p:cNvPr id="3" name="Content Placeholder 2"/>
          <p:cNvSpPr>
            <a:spLocks noGrp="1"/>
          </p:cNvSpPr>
          <p:nvPr>
            <p:ph idx="1"/>
          </p:nvPr>
        </p:nvSpPr>
        <p:spPr/>
        <p:txBody>
          <a:bodyPr>
            <a:normAutofit lnSpcReduction="10000"/>
          </a:bodyPr>
          <a:lstStyle/>
          <a:p>
            <a:r>
              <a:rPr lang="en-AU" sz="2800" dirty="0"/>
              <a:t>Monthly Bonds </a:t>
            </a:r>
            <a:r>
              <a:rPr lang="en-AU" sz="2800" dirty="0" smtClean="0"/>
              <a:t>Report</a:t>
            </a:r>
          </a:p>
          <a:p>
            <a:pPr lvl="1"/>
            <a:r>
              <a:rPr lang="en-AU" sz="2400" dirty="0" smtClean="0"/>
              <a:t>From November 2019 bonds report won’t be emailed – have to download from </a:t>
            </a:r>
            <a:r>
              <a:rPr lang="en-AU" sz="2400" dirty="0" err="1" smtClean="0"/>
              <a:t>BondsOnline</a:t>
            </a:r>
            <a:endParaRPr lang="en-AU" sz="2400" dirty="0"/>
          </a:p>
          <a:p>
            <a:endParaRPr lang="en-AU" sz="2800" dirty="0"/>
          </a:p>
          <a:p>
            <a:r>
              <a:rPr lang="en-AU" sz="2800" dirty="0" smtClean="0"/>
              <a:t>DMIRS policy to reconcile regularly – on same basis as trust accounts (monthly, within 10 days)</a:t>
            </a:r>
          </a:p>
          <a:p>
            <a:pPr lvl="1"/>
            <a:r>
              <a:rPr lang="en-AU" sz="2600" dirty="0" smtClean="0"/>
              <a:t>Old guidance was quarterly</a:t>
            </a:r>
          </a:p>
          <a:p>
            <a:pPr lvl="1"/>
            <a:r>
              <a:rPr lang="en-AU" sz="2600" dirty="0" smtClean="0"/>
              <a:t>No current published guidance</a:t>
            </a:r>
            <a:endParaRPr lang="en-AU" sz="2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113156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Requirements</a:t>
            </a:r>
            <a:endParaRPr lang="en-AU" dirty="0"/>
          </a:p>
        </p:txBody>
      </p:sp>
      <p:sp>
        <p:nvSpPr>
          <p:cNvPr id="3" name="Content Placeholder 2"/>
          <p:cNvSpPr>
            <a:spLocks noGrp="1"/>
          </p:cNvSpPr>
          <p:nvPr>
            <p:ph idx="1"/>
          </p:nvPr>
        </p:nvSpPr>
        <p:spPr/>
        <p:txBody>
          <a:bodyPr>
            <a:normAutofit/>
          </a:bodyPr>
          <a:lstStyle/>
          <a:p>
            <a:r>
              <a:rPr lang="en-AU" sz="2400" dirty="0" smtClean="0"/>
              <a:t>No buffer funds</a:t>
            </a:r>
          </a:p>
          <a:p>
            <a:pPr lvl="1"/>
            <a:r>
              <a:rPr lang="en-AU" sz="2200" dirty="0" smtClean="0"/>
              <a:t>Including fees payable to the agent</a:t>
            </a:r>
          </a:p>
          <a:p>
            <a:r>
              <a:rPr lang="en-AU" sz="2400" dirty="0" smtClean="0"/>
              <a:t>Record &amp; narration for journals</a:t>
            </a:r>
          </a:p>
          <a:p>
            <a:pPr lvl="1"/>
            <a:r>
              <a:rPr lang="en-AU" sz="2200" dirty="0" smtClean="0"/>
              <a:t>Sufficient details</a:t>
            </a:r>
          </a:p>
          <a:p>
            <a:r>
              <a:rPr lang="en-AU" sz="2400" dirty="0" smtClean="0"/>
              <a:t>Termination audit</a:t>
            </a:r>
          </a:p>
          <a:p>
            <a:pPr lvl="1"/>
            <a:r>
              <a:rPr lang="en-AU" sz="2200" dirty="0" smtClean="0"/>
              <a:t>Due 5 months after closing</a:t>
            </a:r>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203897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Audit</a:t>
            </a:r>
            <a:endParaRPr lang="en-AU" dirty="0"/>
          </a:p>
        </p:txBody>
      </p:sp>
      <p:sp>
        <p:nvSpPr>
          <p:cNvPr id="3" name="Content Placeholder 2"/>
          <p:cNvSpPr>
            <a:spLocks noGrp="1"/>
          </p:cNvSpPr>
          <p:nvPr>
            <p:ph idx="1"/>
          </p:nvPr>
        </p:nvSpPr>
        <p:spPr/>
        <p:txBody>
          <a:bodyPr/>
          <a:lstStyle/>
          <a:p>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09" y="-85597"/>
            <a:ext cx="4868985" cy="6943596"/>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5530"/>
          <a:stretch/>
        </p:blipFill>
        <p:spPr>
          <a:xfrm>
            <a:off x="4345354" y="0"/>
            <a:ext cx="4071814" cy="685799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7885"/>
          <a:stretch/>
        </p:blipFill>
        <p:spPr>
          <a:xfrm>
            <a:off x="8417169" y="0"/>
            <a:ext cx="3942720" cy="6966639"/>
          </a:xfrm>
          <a:prstGeom prst="rect">
            <a:avLst/>
          </a:prstGeom>
        </p:spPr>
      </p:pic>
    </p:spTree>
    <p:extLst>
      <p:ext uri="{BB962C8B-B14F-4D97-AF65-F5344CB8AC3E}">
        <p14:creationId xmlns:p14="http://schemas.microsoft.com/office/powerpoint/2010/main" val="1994107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Proactive Compliance</a:t>
            </a:r>
            <a:endParaRPr lang="en-AU" dirty="0"/>
          </a:p>
        </p:txBody>
      </p:sp>
      <p:sp>
        <p:nvSpPr>
          <p:cNvPr id="3" name="Content Placeholder 2"/>
          <p:cNvSpPr>
            <a:spLocks noGrp="1"/>
          </p:cNvSpPr>
          <p:nvPr>
            <p:ph idx="1"/>
          </p:nvPr>
        </p:nvSpPr>
        <p:spPr/>
        <p:txBody>
          <a:bodyPr>
            <a:normAutofit/>
          </a:bodyPr>
          <a:lstStyle/>
          <a:p>
            <a:r>
              <a:rPr lang="en-AU" sz="2400" dirty="0" smtClean="0"/>
              <a:t>Checklist used is available</a:t>
            </a:r>
          </a:p>
          <a:p>
            <a:pPr lvl="1"/>
            <a:r>
              <a:rPr lang="en-AU" sz="2200" dirty="0" smtClean="0">
                <a:hlinkClick r:id="rId2"/>
              </a:rPr>
              <a:t>https</a:t>
            </a:r>
            <a:r>
              <a:rPr lang="en-AU" sz="2200" dirty="0">
                <a:hlinkClick r:id="rId2"/>
              </a:rPr>
              <a:t>://</a:t>
            </a:r>
            <a:r>
              <a:rPr lang="en-AU" sz="2200" dirty="0" smtClean="0">
                <a:hlinkClick r:id="rId2"/>
              </a:rPr>
              <a:t>www.commerce.wa.gov.au/publications/proactive-compliance-visits-real-estate-agents</a:t>
            </a:r>
            <a:r>
              <a:rPr lang="en-AU" sz="2200" dirty="0" smtClean="0"/>
              <a:t> </a:t>
            </a:r>
          </a:p>
          <a:p>
            <a:r>
              <a:rPr lang="en-AU" sz="2400" dirty="0" smtClean="0"/>
              <a:t>Ensure you are complying with all items</a:t>
            </a:r>
          </a:p>
          <a:p>
            <a:r>
              <a:rPr lang="en-AU" sz="2400" dirty="0" smtClean="0"/>
              <a:t>Breach in proactive visit may also have to be reported in audit visit</a:t>
            </a:r>
            <a:endParaRPr lang="en-AU" sz="2400" dirty="0"/>
          </a:p>
          <a:p>
            <a:pPr lvl="1"/>
            <a:endParaRPr lang="en-AU"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461579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Unclaimed </a:t>
            </a:r>
            <a:r>
              <a:rPr lang="en-AU" dirty="0" smtClean="0"/>
              <a:t>Monies</a:t>
            </a:r>
            <a:endParaRPr lang="en-AU" dirty="0"/>
          </a:p>
        </p:txBody>
      </p:sp>
      <p:sp>
        <p:nvSpPr>
          <p:cNvPr id="3" name="Content Placeholder 2"/>
          <p:cNvSpPr>
            <a:spLocks noGrp="1"/>
          </p:cNvSpPr>
          <p:nvPr>
            <p:ph idx="1"/>
          </p:nvPr>
        </p:nvSpPr>
        <p:spPr>
          <a:xfrm>
            <a:off x="677333" y="2160589"/>
            <a:ext cx="10002503" cy="3880773"/>
          </a:xfrm>
        </p:spPr>
        <p:txBody>
          <a:bodyPr>
            <a:normAutofit/>
          </a:bodyPr>
          <a:lstStyle/>
          <a:p>
            <a:r>
              <a:rPr lang="en-AU" sz="2400" dirty="0" smtClean="0"/>
              <a:t>Account needs manual reconciliation and summary of outstanding items</a:t>
            </a:r>
          </a:p>
          <a:p>
            <a:r>
              <a:rPr lang="en-AU" sz="2400" dirty="0" smtClean="0"/>
              <a:t>Lodgement process is long, involves lots of waiting</a:t>
            </a:r>
          </a:p>
          <a:p>
            <a:r>
              <a:rPr lang="en-AU" sz="2400" dirty="0" smtClean="0"/>
              <a:t>All unclaimed monies should be in one ledger</a:t>
            </a:r>
          </a:p>
          <a:p>
            <a:pPr lvl="1"/>
            <a:r>
              <a:rPr lang="en-AU" sz="2200" dirty="0" smtClean="0"/>
              <a:t>Should not be adjustments on bank reconciliation</a:t>
            </a:r>
          </a:p>
          <a:p>
            <a:r>
              <a:rPr lang="en-AU" sz="2400" dirty="0" smtClean="0"/>
              <a:t>Report to Treasury January each year</a:t>
            </a:r>
          </a:p>
          <a:p>
            <a:pPr lvl="1"/>
            <a:r>
              <a:rPr lang="en-AU" sz="2200" dirty="0" smtClean="0"/>
              <a:t>Have been holding money &gt;2 years</a:t>
            </a:r>
          </a:p>
          <a:p>
            <a:pPr lvl="1"/>
            <a:r>
              <a:rPr lang="en-AU" sz="2200" dirty="0" smtClean="0"/>
              <a:t>18 months later Treasury will request payment</a:t>
            </a:r>
          </a:p>
          <a:p>
            <a:r>
              <a:rPr lang="en-AU" sz="1000" dirty="0">
                <a:hlinkClick r:id="rId3"/>
              </a:rPr>
              <a:t>http://www.treasury.wa.gov.au/Unclaimed-money/Lodging-Monies-with-Treasury</a:t>
            </a:r>
            <a:r>
              <a:rPr lang="en-AU" sz="1000" dirty="0" smtClean="0">
                <a:hlinkClick r:id="rId3"/>
              </a:rPr>
              <a:t>/</a:t>
            </a:r>
            <a:r>
              <a:rPr lang="en-AU" sz="1000" dirty="0" smtClean="0"/>
              <a:t> </a:t>
            </a:r>
            <a:endParaRPr lang="en-AU" sz="1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290248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Files</a:t>
            </a:r>
            <a:endParaRPr lang="en-AU" dirty="0"/>
          </a:p>
        </p:txBody>
      </p:sp>
      <p:sp>
        <p:nvSpPr>
          <p:cNvPr id="3" name="Content Placeholder 2"/>
          <p:cNvSpPr>
            <a:spLocks noGrp="1"/>
          </p:cNvSpPr>
          <p:nvPr>
            <p:ph idx="1"/>
          </p:nvPr>
        </p:nvSpPr>
        <p:spPr>
          <a:xfrm>
            <a:off x="677334" y="1458097"/>
            <a:ext cx="8596668" cy="4583265"/>
          </a:xfrm>
        </p:spPr>
        <p:txBody>
          <a:bodyPr>
            <a:normAutofit/>
          </a:bodyPr>
          <a:lstStyle/>
          <a:p>
            <a:r>
              <a:rPr lang="en-AU" sz="2400" dirty="0" smtClean="0"/>
              <a:t>Records </a:t>
            </a:r>
            <a:r>
              <a:rPr lang="en-AU" sz="2400" dirty="0"/>
              <a:t>are properly maintained and can be conveniently and properly </a:t>
            </a:r>
            <a:r>
              <a:rPr lang="en-AU" sz="2400" dirty="0" smtClean="0"/>
              <a:t>audited (68(6))</a:t>
            </a:r>
          </a:p>
          <a:p>
            <a:pPr lvl="1"/>
            <a:r>
              <a:rPr lang="en-AU" sz="2200" dirty="0" smtClean="0"/>
              <a:t>List of clients / files</a:t>
            </a:r>
          </a:p>
          <a:p>
            <a:r>
              <a:rPr lang="en-AU" sz="2400" dirty="0" smtClean="0"/>
              <a:t>Full and </a:t>
            </a:r>
            <a:r>
              <a:rPr lang="en-AU" sz="2400" dirty="0"/>
              <a:t>accurate records of receipts and payments are </a:t>
            </a:r>
            <a:r>
              <a:rPr lang="en-AU" sz="2400" dirty="0" smtClean="0"/>
              <a:t>maintained (68(6))</a:t>
            </a:r>
          </a:p>
          <a:p>
            <a:pPr lvl="1"/>
            <a:r>
              <a:rPr lang="en-AU" sz="2200" dirty="0" smtClean="0"/>
              <a:t>Added to each file, or in software</a:t>
            </a:r>
          </a:p>
          <a:p>
            <a:r>
              <a:rPr lang="en-AU" sz="2400" dirty="0" smtClean="0"/>
              <a:t>Entitlement to commissions (60 &amp; 61)</a:t>
            </a:r>
          </a:p>
          <a:p>
            <a:pPr lvl="1"/>
            <a:r>
              <a:rPr lang="en-AU" sz="2200" dirty="0" smtClean="0"/>
              <a:t>Validly appointed &amp; service has occurred</a:t>
            </a:r>
          </a:p>
          <a:p>
            <a:pPr lvl="1"/>
            <a:r>
              <a:rPr lang="en-AU" sz="2200" dirty="0" smtClean="0"/>
              <a:t>Charges agreed &amp; support for expenses</a:t>
            </a:r>
            <a:endParaRPr lang="en-AU" sz="2200" dirty="0"/>
          </a:p>
          <a:p>
            <a:pPr lvl="1"/>
            <a:endParaRPr lang="en-AU" sz="2200" dirty="0" smtClean="0"/>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905048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Files</a:t>
            </a:r>
            <a:endParaRPr lang="en-AU" dirty="0"/>
          </a:p>
        </p:txBody>
      </p:sp>
      <p:sp>
        <p:nvSpPr>
          <p:cNvPr id="3" name="Content Placeholder 2"/>
          <p:cNvSpPr>
            <a:spLocks noGrp="1"/>
          </p:cNvSpPr>
          <p:nvPr>
            <p:ph idx="1"/>
          </p:nvPr>
        </p:nvSpPr>
        <p:spPr>
          <a:xfrm>
            <a:off x="677334" y="1421027"/>
            <a:ext cx="8596668" cy="4620335"/>
          </a:xfrm>
        </p:spPr>
        <p:txBody>
          <a:bodyPr>
            <a:normAutofit/>
          </a:bodyPr>
          <a:lstStyle/>
          <a:p>
            <a:r>
              <a:rPr lang="en-AU" sz="2400" dirty="0" smtClean="0"/>
              <a:t>Valid authority to act (60)</a:t>
            </a:r>
          </a:p>
          <a:p>
            <a:pPr lvl="1"/>
            <a:r>
              <a:rPr lang="en-AU" sz="2200" dirty="0" smtClean="0"/>
              <a:t>Signed by client (60(2))</a:t>
            </a:r>
          </a:p>
          <a:p>
            <a:pPr lvl="1"/>
            <a:r>
              <a:rPr lang="en-AU" sz="2200" dirty="0" smtClean="0"/>
              <a:t>Identifies property (60(2)(a))</a:t>
            </a:r>
          </a:p>
          <a:p>
            <a:pPr lvl="1"/>
            <a:r>
              <a:rPr lang="en-AU" sz="2200" dirty="0" smtClean="0"/>
              <a:t>Copy given to client (60(2)(c))</a:t>
            </a:r>
          </a:p>
          <a:p>
            <a:pPr lvl="1"/>
            <a:r>
              <a:rPr lang="en-AU" sz="2200" dirty="0" smtClean="0"/>
              <a:t>Statement </a:t>
            </a:r>
            <a:r>
              <a:rPr lang="en-AU" sz="2200" dirty="0"/>
              <a:t>on </a:t>
            </a:r>
            <a:r>
              <a:rPr lang="en-AU" sz="2200" dirty="0" smtClean="0"/>
              <a:t>commissions; dollar value (not only %) and maximum cap</a:t>
            </a:r>
          </a:p>
          <a:p>
            <a:r>
              <a:rPr lang="en-AU" sz="2400" dirty="0"/>
              <a:t>Verification of ID (Article 25 of Code of Conduct)</a:t>
            </a:r>
          </a:p>
          <a:p>
            <a:r>
              <a:rPr lang="en-AU" sz="2400" dirty="0" smtClean="0"/>
              <a:t>Security of documents (Privacy Act)</a:t>
            </a:r>
          </a:p>
          <a:p>
            <a:pPr lvl="1"/>
            <a:r>
              <a:rPr lang="en-AU" sz="2200" dirty="0" smtClean="0"/>
              <a:t>IT Security / physical security / back-ups</a:t>
            </a:r>
          </a:p>
          <a:p>
            <a:pPr lvl="1"/>
            <a:r>
              <a:rPr lang="en-AU" sz="2200" dirty="0" smtClean="0"/>
              <a:t>Mandatory data breach reporting</a:t>
            </a:r>
          </a:p>
          <a:p>
            <a:pPr lvl="1"/>
            <a:endParaRPr lang="en-AU" sz="2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370975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Security</a:t>
            </a:r>
            <a:endParaRPr lang="en-AU" dirty="0"/>
          </a:p>
        </p:txBody>
      </p:sp>
      <p:sp>
        <p:nvSpPr>
          <p:cNvPr id="3" name="Content Placeholder 2"/>
          <p:cNvSpPr>
            <a:spLocks noGrp="1"/>
          </p:cNvSpPr>
          <p:nvPr>
            <p:ph idx="1"/>
          </p:nvPr>
        </p:nvSpPr>
        <p:spPr>
          <a:xfrm>
            <a:off x="677334" y="1421027"/>
            <a:ext cx="8596668" cy="4620335"/>
          </a:xfrm>
        </p:spPr>
        <p:txBody>
          <a:bodyPr>
            <a:normAutofit/>
          </a:bodyPr>
          <a:lstStyle/>
          <a:p>
            <a:r>
              <a:rPr lang="en-AU" sz="2400" dirty="0" smtClean="0"/>
              <a:t>2 Factor Authentication</a:t>
            </a:r>
          </a:p>
          <a:p>
            <a:pPr lvl="1"/>
            <a:r>
              <a:rPr lang="en-AU" sz="2200" dirty="0" smtClean="0"/>
              <a:t>Especially for email system</a:t>
            </a:r>
          </a:p>
          <a:p>
            <a:r>
              <a:rPr lang="en-AU" sz="2400" dirty="0" smtClean="0"/>
              <a:t>Password managers &amp; strong password generators</a:t>
            </a:r>
          </a:p>
          <a:p>
            <a:r>
              <a:rPr lang="en-AU" sz="2400" dirty="0">
                <a:hlinkClick r:id="rId3"/>
              </a:rPr>
              <a:t>https://haveibeenpwned.com/</a:t>
            </a:r>
            <a:endParaRPr lang="en-AU"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33098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When something goes wrong</a:t>
            </a:r>
            <a:endParaRPr lang="en-AU" dirty="0"/>
          </a:p>
        </p:txBody>
      </p:sp>
      <p:sp>
        <p:nvSpPr>
          <p:cNvPr id="3" name="Content Placeholder 2"/>
          <p:cNvSpPr>
            <a:spLocks noGrp="1"/>
          </p:cNvSpPr>
          <p:nvPr>
            <p:ph idx="1"/>
          </p:nvPr>
        </p:nvSpPr>
        <p:spPr/>
        <p:txBody>
          <a:bodyPr>
            <a:normAutofit/>
          </a:bodyPr>
          <a:lstStyle/>
          <a:p>
            <a:r>
              <a:rPr lang="en-AU" sz="2400" dirty="0" smtClean="0"/>
              <a:t>Purchasing </a:t>
            </a:r>
            <a:r>
              <a:rPr lang="en-AU" sz="2400" dirty="0"/>
              <a:t>rent </a:t>
            </a:r>
            <a:r>
              <a:rPr lang="en-AU" sz="2400" dirty="0" smtClean="0"/>
              <a:t>roll / business</a:t>
            </a:r>
          </a:p>
          <a:p>
            <a:pPr lvl="1"/>
            <a:r>
              <a:rPr lang="en-AU" sz="2200" dirty="0" smtClean="0"/>
              <a:t>brought </a:t>
            </a:r>
            <a:r>
              <a:rPr lang="en-AU" sz="2200" dirty="0"/>
              <a:t>forward </a:t>
            </a:r>
            <a:r>
              <a:rPr lang="en-AU" sz="2200" dirty="0" smtClean="0"/>
              <a:t>errors</a:t>
            </a:r>
          </a:p>
          <a:p>
            <a:endParaRPr lang="en-AU" sz="2400" dirty="0"/>
          </a:p>
          <a:p>
            <a:r>
              <a:rPr lang="en-AU" sz="2400" dirty="0" smtClean="0"/>
              <a:t>What </a:t>
            </a:r>
            <a:r>
              <a:rPr lang="en-AU" sz="2400" dirty="0"/>
              <a:t>to do when trust account is </a:t>
            </a:r>
            <a:r>
              <a:rPr lang="en-AU" sz="2400" dirty="0" smtClean="0"/>
              <a:t>overdrawn or ledger is overdrawn</a:t>
            </a:r>
          </a:p>
          <a:p>
            <a:pPr lvl="1"/>
            <a:r>
              <a:rPr lang="en-AU" sz="2000" dirty="0" smtClean="0"/>
              <a:t>Notify DMIRS and auditor</a:t>
            </a:r>
          </a:p>
          <a:p>
            <a:pPr lvl="1"/>
            <a:r>
              <a:rPr lang="en-AU" sz="2000" dirty="0" smtClean="0"/>
              <a:t>Replace funds until problem is fixed</a:t>
            </a:r>
            <a:endParaRPr lang="en-AU"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389905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When fraud or theft occurs</a:t>
            </a:r>
          </a:p>
        </p:txBody>
      </p:sp>
      <p:sp>
        <p:nvSpPr>
          <p:cNvPr id="3" name="Content Placeholder 2"/>
          <p:cNvSpPr>
            <a:spLocks noGrp="1"/>
          </p:cNvSpPr>
          <p:nvPr>
            <p:ph idx="1"/>
          </p:nvPr>
        </p:nvSpPr>
        <p:spPr/>
        <p:txBody>
          <a:bodyPr>
            <a:noAutofit/>
          </a:bodyPr>
          <a:lstStyle/>
          <a:p>
            <a:pPr marL="0" indent="0">
              <a:buNone/>
            </a:pPr>
            <a:r>
              <a:rPr lang="en-AU" sz="2000" dirty="0" smtClean="0"/>
              <a:t>If </a:t>
            </a:r>
            <a:r>
              <a:rPr lang="en-AU" sz="2000" dirty="0"/>
              <a:t>you realise money has been stolen from a trust account, you must: </a:t>
            </a:r>
          </a:p>
          <a:p>
            <a:r>
              <a:rPr lang="en-AU" sz="2000" dirty="0" smtClean="0"/>
              <a:t>Notify DMIRS</a:t>
            </a:r>
            <a:endParaRPr lang="en-AU" sz="2000" dirty="0"/>
          </a:p>
          <a:p>
            <a:r>
              <a:rPr lang="en-AU" sz="2000" dirty="0" smtClean="0"/>
              <a:t>Contact </a:t>
            </a:r>
            <a:r>
              <a:rPr lang="en-AU" sz="2000" dirty="0"/>
              <a:t>the auditor to conduct a special trust audit to attempt to quantify the amount of the misappropriation and possibly identify the culprit; </a:t>
            </a:r>
          </a:p>
          <a:p>
            <a:r>
              <a:rPr lang="en-AU" sz="2000" dirty="0" smtClean="0"/>
              <a:t>Notify </a:t>
            </a:r>
            <a:r>
              <a:rPr lang="en-AU" sz="2000" dirty="0"/>
              <a:t>the police </a:t>
            </a:r>
            <a:endParaRPr lang="en-AU" sz="2000" dirty="0" smtClean="0"/>
          </a:p>
          <a:p>
            <a:r>
              <a:rPr lang="en-AU" sz="2000" dirty="0" smtClean="0"/>
              <a:t>Replace </a:t>
            </a:r>
            <a:r>
              <a:rPr lang="en-AU" sz="2000" dirty="0"/>
              <a:t>the misappropriated amount immediately; and </a:t>
            </a:r>
          </a:p>
          <a:p>
            <a:r>
              <a:rPr lang="en-AU" sz="2000" dirty="0" smtClean="0"/>
              <a:t>Alert </a:t>
            </a:r>
            <a:r>
              <a:rPr lang="en-AU" sz="2000" dirty="0"/>
              <a:t>your professional indemnity insurer.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429518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Electronic Record Keeping</a:t>
            </a:r>
            <a:endParaRPr lang="en-AU" dirty="0"/>
          </a:p>
        </p:txBody>
      </p:sp>
      <p:sp>
        <p:nvSpPr>
          <p:cNvPr id="3" name="Content Placeholder 2"/>
          <p:cNvSpPr>
            <a:spLocks noGrp="1"/>
          </p:cNvSpPr>
          <p:nvPr>
            <p:ph idx="1"/>
          </p:nvPr>
        </p:nvSpPr>
        <p:spPr/>
        <p:txBody>
          <a:bodyPr>
            <a:normAutofit/>
          </a:bodyPr>
          <a:lstStyle/>
          <a:p>
            <a:pPr marL="0" indent="0">
              <a:buNone/>
            </a:pPr>
            <a:r>
              <a:rPr lang="en-AU" sz="3600" dirty="0" smtClean="0"/>
              <a:t>So you want to have a paperless office?</a:t>
            </a:r>
            <a:endParaRPr lang="en-AU"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321580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errors</a:t>
            </a:r>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426895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Bank Reconciliations – common errors</a:t>
            </a:r>
            <a:endParaRPr lang="en-AU" dirty="0"/>
          </a:p>
        </p:txBody>
      </p:sp>
      <p:sp>
        <p:nvSpPr>
          <p:cNvPr id="3" name="Content Placeholder 2"/>
          <p:cNvSpPr>
            <a:spLocks noGrp="1"/>
          </p:cNvSpPr>
          <p:nvPr>
            <p:ph idx="1"/>
          </p:nvPr>
        </p:nvSpPr>
        <p:spPr/>
        <p:txBody>
          <a:bodyPr>
            <a:normAutofit/>
          </a:bodyPr>
          <a:lstStyle/>
          <a:p>
            <a:r>
              <a:rPr lang="en-AU" sz="2400" dirty="0" smtClean="0"/>
              <a:t>Not signed</a:t>
            </a:r>
          </a:p>
          <a:p>
            <a:r>
              <a:rPr lang="en-AU" sz="2400" dirty="0" smtClean="0"/>
              <a:t>Not dated</a:t>
            </a:r>
          </a:p>
          <a:p>
            <a:r>
              <a:rPr lang="en-AU" sz="2400" dirty="0" smtClean="0"/>
              <a:t>Dated more than 10 business days after month end</a:t>
            </a:r>
          </a:p>
          <a:p>
            <a:r>
              <a:rPr lang="en-AU" sz="2400" dirty="0" smtClean="0"/>
              <a:t>Not to last business day of month</a:t>
            </a:r>
          </a:p>
          <a:p>
            <a:r>
              <a:rPr lang="en-AU" sz="2400" dirty="0" smtClean="0"/>
              <a:t>IBTA not reconciled</a:t>
            </a:r>
          </a:p>
          <a:p>
            <a:r>
              <a:rPr lang="en-AU" sz="2400" dirty="0" smtClean="0"/>
              <a:t>IBTA interest not recorded</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171182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Alastair Abbott</a:t>
            </a:r>
            <a:endParaRPr lang="en-AU" dirty="0"/>
          </a:p>
        </p:txBody>
      </p:sp>
      <p:sp>
        <p:nvSpPr>
          <p:cNvPr id="5" name="Content Placeholder 4"/>
          <p:cNvSpPr>
            <a:spLocks noGrp="1"/>
          </p:cNvSpPr>
          <p:nvPr>
            <p:ph idx="1"/>
          </p:nvPr>
        </p:nvSpPr>
        <p:spPr>
          <a:xfrm>
            <a:off x="677334" y="2160589"/>
            <a:ext cx="7767419" cy="3880773"/>
          </a:xfrm>
        </p:spPr>
        <p:txBody>
          <a:bodyPr>
            <a:normAutofit/>
          </a:bodyPr>
          <a:lstStyle/>
          <a:p>
            <a:r>
              <a:rPr lang="en-AU" sz="2000" dirty="0" smtClean="0"/>
              <a:t>Joined Australian Audit in 2008, rising to position of Director in 2014</a:t>
            </a:r>
          </a:p>
          <a:p>
            <a:r>
              <a:rPr lang="en-AU" sz="2000" dirty="0" smtClean="0"/>
              <a:t>Completed </a:t>
            </a:r>
            <a:r>
              <a:rPr lang="en-AU" sz="2000" dirty="0"/>
              <a:t>his undergraduate studies at the University of Western Australia followed by the Chartered Accounting program. </a:t>
            </a:r>
            <a:endParaRPr lang="en-AU" sz="2000" dirty="0" smtClean="0"/>
          </a:p>
          <a:p>
            <a:r>
              <a:rPr lang="en-AU" sz="2000" dirty="0" smtClean="0"/>
              <a:t>Completed </a:t>
            </a:r>
            <a:r>
              <a:rPr lang="en-AU" sz="2000" dirty="0"/>
              <a:t>a Masters of Forensic Accounting through the University of Wollongong. </a:t>
            </a:r>
            <a:endParaRPr lang="en-AU" sz="2000" dirty="0" smtClean="0"/>
          </a:p>
          <a:p>
            <a:r>
              <a:rPr lang="en-AU" sz="2000" dirty="0" smtClean="0"/>
              <a:t>Has </a:t>
            </a:r>
            <a:r>
              <a:rPr lang="en-AU" sz="2000" dirty="0"/>
              <a:t>broad experience across all types of audits, from the smaller trust accounts, variable outgoings and strata companies through to financial statement audits for large companies, charities and financial service licensees</a:t>
            </a:r>
            <a:r>
              <a:rPr lang="en-AU" sz="2000" dirty="0" smtClean="0"/>
              <a:t>.</a:t>
            </a:r>
          </a:p>
          <a:p>
            <a:pPr marL="0" indent="0" algn="ctr">
              <a:buNone/>
            </a:pPr>
            <a:r>
              <a:rPr lang="en-AU" dirty="0" smtClean="0">
                <a:hlinkClick r:id="rId2"/>
              </a:rPr>
              <a:t>Alastair@ausaudit.com.au</a:t>
            </a:r>
            <a:r>
              <a:rPr lang="en-AU" dirty="0" smtClean="0"/>
              <a:t> | 08 9218 9922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7939" y="1756899"/>
            <a:ext cx="3134061" cy="5101102"/>
          </a:xfrm>
          <a:prstGeom prst="rect">
            <a:avLst/>
          </a:prstGeom>
        </p:spPr>
      </p:pic>
      <p:sp>
        <p:nvSpPr>
          <p:cNvPr id="3" name="TextBox 2"/>
          <p:cNvSpPr txBox="1"/>
          <p:nvPr/>
        </p:nvSpPr>
        <p:spPr>
          <a:xfrm>
            <a:off x="677334" y="1163137"/>
            <a:ext cx="6702412" cy="646331"/>
          </a:xfrm>
          <a:prstGeom prst="rect">
            <a:avLst/>
          </a:prstGeom>
          <a:noFill/>
        </p:spPr>
        <p:txBody>
          <a:bodyPr wrap="square" rtlCol="0">
            <a:spAutoFit/>
          </a:bodyPr>
          <a:lstStyle/>
          <a:p>
            <a:r>
              <a:rPr lang="en-AU" dirty="0"/>
              <a:t>CA, </a:t>
            </a:r>
            <a:r>
              <a:rPr lang="en-AU" dirty="0" err="1"/>
              <a:t>B.Comm</a:t>
            </a:r>
            <a:r>
              <a:rPr lang="en-AU" dirty="0"/>
              <a:t>., </a:t>
            </a:r>
            <a:r>
              <a:rPr lang="en-AU" dirty="0" err="1"/>
              <a:t>GradDipCA</a:t>
            </a:r>
            <a:r>
              <a:rPr lang="en-AU" dirty="0"/>
              <a:t>, M. Forensic Accounting, MAICD, Registered Company Auditor, Registered Self-Managed Super Fund </a:t>
            </a:r>
            <a:r>
              <a:rPr lang="en-AU" dirty="0" smtClean="0"/>
              <a:t>Auditor</a:t>
            </a:r>
            <a:endParaRPr lang="en-AU" dirty="0"/>
          </a:p>
        </p:txBody>
      </p:sp>
    </p:spTree>
    <p:extLst>
      <p:ext uri="{BB962C8B-B14F-4D97-AF65-F5344CB8AC3E}">
        <p14:creationId xmlns:p14="http://schemas.microsoft.com/office/powerpoint/2010/main" val="3058389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Trust Accounting Errors</a:t>
            </a:r>
            <a:endParaRPr lang="en-AU" dirty="0"/>
          </a:p>
        </p:txBody>
      </p:sp>
      <p:sp>
        <p:nvSpPr>
          <p:cNvPr id="3" name="Content Placeholder 2"/>
          <p:cNvSpPr>
            <a:spLocks noGrp="1"/>
          </p:cNvSpPr>
          <p:nvPr>
            <p:ph idx="1"/>
          </p:nvPr>
        </p:nvSpPr>
        <p:spPr>
          <a:xfrm>
            <a:off x="677334" y="1392383"/>
            <a:ext cx="8596668" cy="4648980"/>
          </a:xfrm>
        </p:spPr>
        <p:txBody>
          <a:bodyPr>
            <a:normAutofit/>
          </a:bodyPr>
          <a:lstStyle/>
          <a:p>
            <a:r>
              <a:rPr lang="en-AU" sz="2800" dirty="0"/>
              <a:t>Incorrect entries</a:t>
            </a:r>
          </a:p>
          <a:p>
            <a:pPr lvl="1"/>
            <a:r>
              <a:rPr lang="en-AU" sz="2400" dirty="0"/>
              <a:t>A trust account must be used exclusively for funds received or held on behalf of clients in relation to a real estate transaction. </a:t>
            </a:r>
            <a:r>
              <a:rPr lang="en-AU" sz="2400" dirty="0" smtClean="0"/>
              <a:t>(Not for P&amp;C or sports club funds)</a:t>
            </a:r>
            <a:endParaRPr lang="en-AU" sz="2400" dirty="0"/>
          </a:p>
          <a:p>
            <a:pPr lvl="1"/>
            <a:r>
              <a:rPr lang="en-AU" sz="2400" dirty="0"/>
              <a:t>All funds paid to you in trust</a:t>
            </a:r>
            <a:r>
              <a:rPr lang="en-AU" sz="2400" dirty="0" smtClean="0"/>
              <a:t>, </a:t>
            </a:r>
            <a:r>
              <a:rPr lang="en-AU" sz="2400" dirty="0"/>
              <a:t>must be deposited into and held in your trust </a:t>
            </a:r>
            <a:r>
              <a:rPr lang="en-AU" sz="2400" dirty="0" smtClean="0"/>
              <a:t>account.</a:t>
            </a:r>
            <a:endParaRPr lang="en-AU" sz="2800" dirty="0" smtClean="0"/>
          </a:p>
          <a:p>
            <a:r>
              <a:rPr lang="en-AU" sz="2800" dirty="0" smtClean="0"/>
              <a:t>Unidentified </a:t>
            </a:r>
            <a:r>
              <a:rPr lang="en-AU" sz="2800" dirty="0"/>
              <a:t>funds held in suspense accounts and </a:t>
            </a:r>
            <a:r>
              <a:rPr lang="en-AU" sz="2800" dirty="0" smtClean="0"/>
              <a:t>unpresented cheques </a:t>
            </a:r>
            <a:r>
              <a:rPr lang="en-AU" sz="2800" dirty="0"/>
              <a:t>for significant periods of </a:t>
            </a:r>
            <a:r>
              <a:rPr lang="en-AU" sz="2800" dirty="0" smtClean="0"/>
              <a:t>time</a:t>
            </a:r>
          </a:p>
          <a:p>
            <a:pPr lvl="1"/>
            <a:r>
              <a:rPr lang="en-AU" sz="2400" dirty="0" smtClean="0"/>
              <a:t>Regular review of trial balance is very important</a:t>
            </a:r>
          </a:p>
          <a:p>
            <a:pPr lvl="1"/>
            <a:r>
              <a:rPr lang="en-AU" sz="2400" dirty="0" smtClean="0"/>
              <a:t>Funds due to agent should be regularly disbursed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27987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Trust Accounting Errors</a:t>
            </a:r>
            <a:endParaRPr lang="en-AU" dirty="0"/>
          </a:p>
        </p:txBody>
      </p:sp>
      <p:sp>
        <p:nvSpPr>
          <p:cNvPr id="3" name="Content Placeholder 2"/>
          <p:cNvSpPr>
            <a:spLocks noGrp="1"/>
          </p:cNvSpPr>
          <p:nvPr>
            <p:ph idx="1"/>
          </p:nvPr>
        </p:nvSpPr>
        <p:spPr>
          <a:xfrm>
            <a:off x="677333" y="1376039"/>
            <a:ext cx="10259955" cy="4665323"/>
          </a:xfrm>
        </p:spPr>
        <p:txBody>
          <a:bodyPr>
            <a:normAutofit/>
          </a:bodyPr>
          <a:lstStyle/>
          <a:p>
            <a:r>
              <a:rPr lang="en-AU" sz="2400" dirty="0"/>
              <a:t>Delays in entering deposits into trust account </a:t>
            </a:r>
            <a:r>
              <a:rPr lang="en-AU" sz="2400" dirty="0" smtClean="0"/>
              <a:t>ledger</a:t>
            </a:r>
          </a:p>
          <a:p>
            <a:pPr lvl="1"/>
            <a:r>
              <a:rPr lang="en-AU" sz="2000" dirty="0" smtClean="0"/>
              <a:t>For cash received, requirement is to be entered by end of next working day</a:t>
            </a:r>
          </a:p>
          <a:p>
            <a:r>
              <a:rPr lang="en-AU" sz="2400" dirty="0"/>
              <a:t>Incorrect trust account </a:t>
            </a:r>
            <a:r>
              <a:rPr lang="en-AU" sz="2400" dirty="0" smtClean="0"/>
              <a:t>titling</a:t>
            </a:r>
          </a:p>
          <a:p>
            <a:pPr lvl="1"/>
            <a:r>
              <a:rPr lang="en-AU" sz="2000" dirty="0" smtClean="0"/>
              <a:t>General trust accounts and interest bearing trust accounts</a:t>
            </a:r>
            <a:endParaRPr lang="en-AU" sz="2000" dirty="0"/>
          </a:p>
          <a:p>
            <a:r>
              <a:rPr lang="en-AU" sz="2400" dirty="0"/>
              <a:t>Deficient, expired or missing property management and </a:t>
            </a:r>
            <a:r>
              <a:rPr lang="en-AU" sz="2400" dirty="0" smtClean="0"/>
              <a:t>sales authorities</a:t>
            </a:r>
          </a:p>
          <a:p>
            <a:pPr lvl="1"/>
            <a:r>
              <a:rPr lang="en-AU" sz="2000" dirty="0"/>
              <a:t>If an agent </a:t>
            </a:r>
            <a:r>
              <a:rPr lang="en-AU" sz="2000" dirty="0" smtClean="0"/>
              <a:t>does not </a:t>
            </a:r>
            <a:r>
              <a:rPr lang="en-AU" sz="2000" dirty="0"/>
              <a:t>have a valid appointment to act from their principal to perform a service, then </a:t>
            </a:r>
            <a:r>
              <a:rPr lang="en-AU" sz="2000" dirty="0" smtClean="0"/>
              <a:t>the agent </a:t>
            </a:r>
            <a:r>
              <a:rPr lang="en-AU" sz="2000" dirty="0"/>
              <a:t>is not entitled to receive any remuneration for the service performed</a:t>
            </a:r>
            <a:r>
              <a:rPr lang="en-AU" sz="2000" dirty="0" smtClean="0"/>
              <a:t>.</a:t>
            </a:r>
          </a:p>
          <a:p>
            <a:r>
              <a:rPr lang="en-AU" sz="2400" dirty="0"/>
              <a:t>Over-charging owners property management </a:t>
            </a:r>
            <a:r>
              <a:rPr lang="en-AU" sz="2400" dirty="0" smtClean="0"/>
              <a:t>fees</a:t>
            </a:r>
          </a:p>
          <a:p>
            <a:pPr lvl="1"/>
            <a:r>
              <a:rPr lang="en-AU" sz="2000" dirty="0" smtClean="0"/>
              <a:t>Beware GST inclusive and exclusive fields</a:t>
            </a:r>
            <a:endParaRPr lang="en-AU"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2603572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Trust Accounting Errors</a:t>
            </a:r>
            <a:endParaRPr lang="en-AU" dirty="0"/>
          </a:p>
        </p:txBody>
      </p:sp>
      <p:sp>
        <p:nvSpPr>
          <p:cNvPr id="3" name="Content Placeholder 2"/>
          <p:cNvSpPr>
            <a:spLocks noGrp="1"/>
          </p:cNvSpPr>
          <p:nvPr>
            <p:ph idx="1"/>
          </p:nvPr>
        </p:nvSpPr>
        <p:spPr>
          <a:xfrm>
            <a:off x="677334" y="1562471"/>
            <a:ext cx="9691784" cy="4478892"/>
          </a:xfrm>
        </p:spPr>
        <p:txBody>
          <a:bodyPr>
            <a:noAutofit/>
          </a:bodyPr>
          <a:lstStyle/>
          <a:p>
            <a:r>
              <a:rPr lang="en-AU" sz="2400" dirty="0"/>
              <a:t>Failing to place rental application deposits into the agency </a:t>
            </a:r>
            <a:r>
              <a:rPr lang="en-AU" sz="2400" dirty="0" smtClean="0"/>
              <a:t>trust account</a:t>
            </a:r>
          </a:p>
          <a:p>
            <a:pPr lvl="1"/>
            <a:r>
              <a:rPr lang="en-AU" sz="2000" dirty="0" smtClean="0"/>
              <a:t>Cash envelopes in receptionist’s desk is not acceptable</a:t>
            </a:r>
          </a:p>
          <a:p>
            <a:r>
              <a:rPr lang="en-AU" sz="2400" dirty="0"/>
              <a:t>Delays in banking, poor security of cash on premises and identifying theft </a:t>
            </a:r>
            <a:r>
              <a:rPr lang="en-AU" sz="2400" dirty="0" smtClean="0"/>
              <a:t>and fraud</a:t>
            </a:r>
          </a:p>
          <a:p>
            <a:r>
              <a:rPr lang="en-AU" sz="2400" dirty="0"/>
              <a:t>Verification of Identity checks not performed or evidence of </a:t>
            </a:r>
            <a:r>
              <a:rPr lang="en-AU" sz="2400" dirty="0" smtClean="0"/>
              <a:t>check not </a:t>
            </a:r>
            <a:r>
              <a:rPr lang="en-AU" sz="2400" dirty="0"/>
              <a:t>recorded and kept on </a:t>
            </a:r>
            <a:r>
              <a:rPr lang="en-AU" sz="2400" dirty="0" smtClean="0"/>
              <a:t>file</a:t>
            </a:r>
          </a:p>
          <a:p>
            <a:pPr lvl="1"/>
            <a:r>
              <a:rPr lang="en-AU" sz="2000" dirty="0"/>
              <a:t>100 point Client Identity </a:t>
            </a:r>
            <a:r>
              <a:rPr lang="en-AU" sz="2000" dirty="0" smtClean="0"/>
              <a:t>Verification suggested; other evidence may be acceptable</a:t>
            </a:r>
          </a:p>
          <a:p>
            <a:pPr lvl="1"/>
            <a:r>
              <a:rPr lang="en-AU" sz="2000" dirty="0"/>
              <a:t>Agents should retain copies of all documents obtained in the process of </a:t>
            </a:r>
            <a:r>
              <a:rPr lang="en-AU" sz="2000" dirty="0" smtClean="0"/>
              <a:t>verifying identities</a:t>
            </a:r>
            <a:endParaRPr lang="en-AU"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257864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Trust Accounting Errors</a:t>
            </a:r>
          </a:p>
        </p:txBody>
      </p:sp>
      <p:sp>
        <p:nvSpPr>
          <p:cNvPr id="3" name="Content Placeholder 2"/>
          <p:cNvSpPr>
            <a:spLocks noGrp="1"/>
          </p:cNvSpPr>
          <p:nvPr>
            <p:ph idx="1"/>
          </p:nvPr>
        </p:nvSpPr>
        <p:spPr>
          <a:xfrm>
            <a:off x="677334" y="1704513"/>
            <a:ext cx="8596668" cy="4336849"/>
          </a:xfrm>
        </p:spPr>
        <p:txBody>
          <a:bodyPr>
            <a:noAutofit/>
          </a:bodyPr>
          <a:lstStyle/>
          <a:p>
            <a:r>
              <a:rPr lang="en-AU" sz="2400" dirty="0"/>
              <a:t>Overdrawn accounts</a:t>
            </a:r>
          </a:p>
          <a:p>
            <a:pPr lvl="1"/>
            <a:r>
              <a:rPr lang="en-AU" sz="2000" dirty="0"/>
              <a:t>A trust account or ledger should never be overdrawn. </a:t>
            </a:r>
            <a:endParaRPr lang="en-AU" sz="2000" dirty="0" smtClean="0"/>
          </a:p>
          <a:p>
            <a:pPr lvl="2"/>
            <a:r>
              <a:rPr lang="en-AU" sz="1800" dirty="0" smtClean="0"/>
              <a:t>To </a:t>
            </a:r>
            <a:r>
              <a:rPr lang="en-AU" sz="1800" dirty="0"/>
              <a:t>avoid a </a:t>
            </a:r>
            <a:r>
              <a:rPr lang="en-AU" sz="1800" dirty="0" smtClean="0"/>
              <a:t>shortfall, </a:t>
            </a:r>
            <a:r>
              <a:rPr lang="en-AU" sz="1800" dirty="0"/>
              <a:t>ensure deposited funds have cleared before drawing against them.</a:t>
            </a:r>
          </a:p>
          <a:p>
            <a:pPr lvl="1"/>
            <a:r>
              <a:rPr lang="en-AU" sz="2000" dirty="0"/>
              <a:t>Whenever a trust account is overdrawn you must notify the Commissioner in writing immediately, regardless of the amount or whether it’s the result of a bank error</a:t>
            </a:r>
            <a:r>
              <a:rPr lang="en-AU" sz="2000" dirty="0" smtClean="0"/>
              <a:t>.</a:t>
            </a:r>
          </a:p>
          <a:p>
            <a:r>
              <a:rPr lang="en-AU" sz="2400" dirty="0"/>
              <a:t>Incorrect payments out of the trust account by error causing the account to be overdrawn or deficient</a:t>
            </a:r>
          </a:p>
          <a:p>
            <a:pPr lvl="1"/>
            <a:r>
              <a:rPr lang="en-AU" sz="2000" dirty="0"/>
              <a:t>Overdrawn ledger more common than overdrawn </a:t>
            </a:r>
            <a:r>
              <a:rPr lang="en-AU" sz="2000" dirty="0" smtClean="0"/>
              <a:t>bank</a:t>
            </a:r>
            <a:endParaRPr lang="en-AU"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914422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Trust Accounting Errors</a:t>
            </a:r>
          </a:p>
        </p:txBody>
      </p:sp>
      <p:sp>
        <p:nvSpPr>
          <p:cNvPr id="3" name="Content Placeholder 2"/>
          <p:cNvSpPr>
            <a:spLocks noGrp="1"/>
          </p:cNvSpPr>
          <p:nvPr>
            <p:ph idx="1"/>
          </p:nvPr>
        </p:nvSpPr>
        <p:spPr>
          <a:xfrm>
            <a:off x="677334" y="1402673"/>
            <a:ext cx="8596668" cy="4638690"/>
          </a:xfrm>
        </p:spPr>
        <p:txBody>
          <a:bodyPr>
            <a:normAutofit/>
          </a:bodyPr>
          <a:lstStyle/>
          <a:p>
            <a:r>
              <a:rPr lang="en-AU" sz="2400" dirty="0" smtClean="0"/>
              <a:t>Buffer accounts</a:t>
            </a:r>
          </a:p>
          <a:p>
            <a:pPr lvl="1"/>
            <a:r>
              <a:rPr lang="en-AU" sz="2000" dirty="0" smtClean="0"/>
              <a:t>Under </a:t>
            </a:r>
            <a:r>
              <a:rPr lang="en-AU" sz="2000" dirty="0"/>
              <a:t>no circumstances should agents maintain a surplus amount within the trust account to absorb any inadvertent deficiencies that may arise from dishonoured bank cheques or bank charges. </a:t>
            </a:r>
          </a:p>
          <a:p>
            <a:pPr lvl="1"/>
            <a:r>
              <a:rPr lang="en-AU" sz="2000" dirty="0"/>
              <a:t>A buffer fund cannot be used to offset bank fees or for any other reason.  </a:t>
            </a:r>
            <a:endParaRPr lang="en-AU" sz="2000" dirty="0" smtClean="0"/>
          </a:p>
          <a:p>
            <a:pPr lvl="1"/>
            <a:r>
              <a:rPr lang="en-AU" sz="2000" dirty="0" smtClean="0"/>
              <a:t>Agents </a:t>
            </a:r>
            <a:r>
              <a:rPr lang="en-AU" sz="2000" dirty="0"/>
              <a:t>should regularly clear their commission or account fees to their general account. </a:t>
            </a:r>
            <a:endParaRPr lang="en-AU" sz="2000" dirty="0" smtClean="0"/>
          </a:p>
          <a:p>
            <a:pPr lvl="1"/>
            <a:r>
              <a:rPr lang="en-AU" sz="2000" dirty="0" smtClean="0"/>
              <a:t>The </a:t>
            </a:r>
            <a:r>
              <a:rPr lang="en-AU" sz="2000" dirty="0"/>
              <a:t>Commissioner strongly recommends against the practice of retaining commissions and management fees in the trust account for an extended period of time</a:t>
            </a:r>
            <a:r>
              <a:rPr lang="en-AU" sz="2000" dirty="0" smtClean="0"/>
              <a:t>.</a:t>
            </a:r>
          </a:p>
          <a:p>
            <a:r>
              <a:rPr lang="en-AU" sz="2400" dirty="0" smtClean="0"/>
              <a:t>Suspense accounts not being cleared</a:t>
            </a:r>
          </a:p>
          <a:p>
            <a:pPr lvl="1"/>
            <a:r>
              <a:rPr lang="en-AU" sz="2000" dirty="0" smtClean="0"/>
              <a:t>Regular review of trial balance can avoid this</a:t>
            </a:r>
          </a:p>
          <a:p>
            <a:pPr lvl="1"/>
            <a:endParaRPr lang="en-AU"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752217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Common </a:t>
            </a:r>
            <a:r>
              <a:rPr lang="en-AU" dirty="0" smtClean="0"/>
              <a:t>Errors</a:t>
            </a:r>
            <a:endParaRPr lang="en-AU" dirty="0"/>
          </a:p>
        </p:txBody>
      </p:sp>
      <p:sp>
        <p:nvSpPr>
          <p:cNvPr id="3" name="Content Placeholder 2"/>
          <p:cNvSpPr>
            <a:spLocks noGrp="1"/>
          </p:cNvSpPr>
          <p:nvPr>
            <p:ph idx="1"/>
          </p:nvPr>
        </p:nvSpPr>
        <p:spPr/>
        <p:txBody>
          <a:bodyPr>
            <a:normAutofit/>
          </a:bodyPr>
          <a:lstStyle/>
          <a:p>
            <a:r>
              <a:rPr lang="en-AU" sz="2400" dirty="0" smtClean="0"/>
              <a:t>Certificates not on display</a:t>
            </a:r>
          </a:p>
          <a:p>
            <a:r>
              <a:rPr lang="en-AU" sz="2400" dirty="0" smtClean="0"/>
              <a:t>Expired certificate on display</a:t>
            </a:r>
          </a:p>
          <a:p>
            <a:r>
              <a:rPr lang="en-AU" sz="2400" dirty="0" smtClean="0"/>
              <a:t>Errors in statutory declarations</a:t>
            </a:r>
          </a:p>
          <a:p>
            <a:r>
              <a:rPr lang="en-AU" sz="2400" dirty="0" smtClean="0"/>
              <a:t>Failure to report overdrawn accounts</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848136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 away messages</a:t>
            </a:r>
            <a:endParaRPr lang="en-AU" dirty="0"/>
          </a:p>
        </p:txBody>
      </p:sp>
      <p:sp>
        <p:nvSpPr>
          <p:cNvPr id="3" name="Content Placeholder 2"/>
          <p:cNvSpPr>
            <a:spLocks noGrp="1"/>
          </p:cNvSpPr>
          <p:nvPr>
            <p:ph idx="1"/>
          </p:nvPr>
        </p:nvSpPr>
        <p:spPr>
          <a:xfrm>
            <a:off x="677334" y="2324911"/>
            <a:ext cx="8596668" cy="3716451"/>
          </a:xfrm>
        </p:spPr>
        <p:txBody>
          <a:bodyPr>
            <a:noAutofit/>
          </a:bodyPr>
          <a:lstStyle/>
          <a:p>
            <a:r>
              <a:rPr lang="en-AU" sz="2400" dirty="0"/>
              <a:t>Read “Trust account handbook </a:t>
            </a:r>
            <a:r>
              <a:rPr lang="en-AU" sz="2400" dirty="0" smtClean="0"/>
              <a:t>for real estate agents” by DMIRS</a:t>
            </a:r>
          </a:p>
          <a:p>
            <a:r>
              <a:rPr lang="en-AU" sz="2400" dirty="0" smtClean="0"/>
              <a:t>Use a checklist to ensure all requirements are complied with</a:t>
            </a:r>
          </a:p>
          <a:p>
            <a:r>
              <a:rPr lang="en-AU" sz="2400" dirty="0" smtClean="0"/>
              <a:t>Complete a ‘pro-active compliance audit’ on yourself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00898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4" name="Text Placeholder 3"/>
          <p:cNvSpPr>
            <a:spLocks noGrp="1"/>
          </p:cNvSpPr>
          <p:nvPr>
            <p:ph type="body" idx="1"/>
          </p:nvPr>
        </p:nvSpPr>
        <p:spPr/>
        <p:txBody>
          <a:bodyPr/>
          <a:lstStyle/>
          <a:p>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1793697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Audit</a:t>
            </a:r>
            <a:endParaRPr lang="en-AU" dirty="0"/>
          </a:p>
        </p:txBody>
      </p:sp>
      <p:sp>
        <p:nvSpPr>
          <p:cNvPr id="3" name="Content Placeholder 2"/>
          <p:cNvSpPr>
            <a:spLocks noGrp="1"/>
          </p:cNvSpPr>
          <p:nvPr>
            <p:ph idx="1"/>
          </p:nvPr>
        </p:nvSpPr>
        <p:spPr/>
        <p:txBody>
          <a:bodyPr/>
          <a:lstStyle/>
          <a:p>
            <a:r>
              <a:rPr lang="en-AU" dirty="0" smtClean="0"/>
              <a:t>Australian Audit is a specialist audit firm of Chartered Accountants. With offices in the Perth CBD, we look forward to hearing how we can assist with your audit requirements.</a:t>
            </a:r>
          </a:p>
          <a:p>
            <a:endParaRPr lang="en-AU" dirty="0"/>
          </a:p>
          <a:p>
            <a:r>
              <a:rPr lang="en-AU" dirty="0" smtClean="0">
                <a:hlinkClick r:id="rId2"/>
              </a:rPr>
              <a:t>info@ausaudit.com.au</a:t>
            </a:r>
            <a:endParaRPr lang="en-AU" dirty="0" smtClean="0"/>
          </a:p>
          <a:p>
            <a:r>
              <a:rPr lang="en-AU" dirty="0" smtClean="0"/>
              <a:t>08 9218 9922</a:t>
            </a:r>
          </a:p>
          <a:p>
            <a:r>
              <a:rPr lang="en-AU" dirty="0" smtClean="0"/>
              <a:t>Level 8, 251 St Georges </a:t>
            </a:r>
            <a:r>
              <a:rPr lang="en-AU" dirty="0" err="1" smtClean="0"/>
              <a:t>Tce</a:t>
            </a:r>
            <a:r>
              <a:rPr lang="en-AU" dirty="0" smtClean="0"/>
              <a:t/>
            </a:r>
            <a:br>
              <a:rPr lang="en-AU" dirty="0" smtClean="0"/>
            </a:br>
            <a:r>
              <a:rPr lang="en-AU" dirty="0" smtClean="0"/>
              <a:t>Perth  WA  6000</a:t>
            </a: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49790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Disclaimer</a:t>
            </a:r>
            <a:endParaRPr lang="en-AU" dirty="0"/>
          </a:p>
        </p:txBody>
      </p:sp>
      <p:sp>
        <p:nvSpPr>
          <p:cNvPr id="5" name="Content Placeholder 4"/>
          <p:cNvSpPr>
            <a:spLocks noGrp="1"/>
          </p:cNvSpPr>
          <p:nvPr>
            <p:ph idx="1"/>
          </p:nvPr>
        </p:nvSpPr>
        <p:spPr/>
        <p:txBody>
          <a:bodyPr>
            <a:normAutofit/>
          </a:bodyPr>
          <a:lstStyle/>
          <a:p>
            <a:r>
              <a:rPr lang="en-AU" sz="2800" dirty="0" smtClean="0"/>
              <a:t>This presentation is for your general information only, and should not be taken as specific financial or business advice. You should not act, or refrain from acting, on the basis of this presentation alone, without seeking specific advice from your advisers.</a:t>
            </a:r>
          </a:p>
          <a:p>
            <a:r>
              <a:rPr lang="en-AU" sz="2800" dirty="0" smtClean="0"/>
              <a:t>Nevertheless, this presentation has been carefully prepared based on the information available at the time of the presentation.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92691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 of this session</a:t>
            </a:r>
            <a:endParaRPr lang="en-AU" dirty="0"/>
          </a:p>
        </p:txBody>
      </p:sp>
      <p:sp>
        <p:nvSpPr>
          <p:cNvPr id="3" name="Content Placeholder 2"/>
          <p:cNvSpPr>
            <a:spLocks noGrp="1"/>
          </p:cNvSpPr>
          <p:nvPr>
            <p:ph idx="1"/>
          </p:nvPr>
        </p:nvSpPr>
        <p:spPr/>
        <p:txBody>
          <a:bodyPr>
            <a:normAutofit fontScale="85000" lnSpcReduction="20000"/>
          </a:bodyPr>
          <a:lstStyle/>
          <a:p>
            <a:r>
              <a:rPr lang="en-AU" sz="4000" dirty="0" smtClean="0"/>
              <a:t>Recent disciplinary actions</a:t>
            </a:r>
          </a:p>
          <a:p>
            <a:endParaRPr lang="en-AU" sz="4000" dirty="0" smtClean="0"/>
          </a:p>
          <a:p>
            <a:r>
              <a:rPr lang="en-AU" sz="4000" dirty="0" smtClean="0"/>
              <a:t>Audit outputs</a:t>
            </a:r>
          </a:p>
          <a:p>
            <a:endParaRPr lang="en-AU" sz="4000" dirty="0" smtClean="0"/>
          </a:p>
          <a:p>
            <a:r>
              <a:rPr lang="en-AU" sz="4000" dirty="0" smtClean="0"/>
              <a:t>Trust </a:t>
            </a:r>
            <a:r>
              <a:rPr lang="en-AU" sz="4000" dirty="0"/>
              <a:t>a</a:t>
            </a:r>
            <a:r>
              <a:rPr lang="en-AU" sz="4000" dirty="0" smtClean="0"/>
              <a:t>ccounting requirements</a:t>
            </a:r>
          </a:p>
          <a:p>
            <a:endParaRPr lang="en-AU" sz="4000" dirty="0" smtClean="0"/>
          </a:p>
          <a:p>
            <a:r>
              <a:rPr lang="en-AU" sz="4000" dirty="0" smtClean="0"/>
              <a:t>Common errors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355088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Legislation &amp; References</a:t>
            </a:r>
            <a:endParaRPr lang="en-AU" dirty="0"/>
          </a:p>
        </p:txBody>
      </p:sp>
      <p:sp>
        <p:nvSpPr>
          <p:cNvPr id="3" name="Content Placeholder 2"/>
          <p:cNvSpPr>
            <a:spLocks noGrp="1"/>
          </p:cNvSpPr>
          <p:nvPr>
            <p:ph idx="1"/>
          </p:nvPr>
        </p:nvSpPr>
        <p:spPr/>
        <p:txBody>
          <a:bodyPr>
            <a:normAutofit/>
          </a:bodyPr>
          <a:lstStyle/>
          <a:p>
            <a:r>
              <a:rPr lang="en-AU" sz="2500" dirty="0"/>
              <a:t>Real Estate and Business Agents </a:t>
            </a:r>
            <a:r>
              <a:rPr lang="en-AU" sz="2500" b="1" dirty="0"/>
              <a:t>Act</a:t>
            </a:r>
            <a:r>
              <a:rPr lang="en-AU" sz="2500" dirty="0"/>
              <a:t> 1978</a:t>
            </a:r>
          </a:p>
          <a:p>
            <a:r>
              <a:rPr lang="en-AU" sz="2500" dirty="0"/>
              <a:t>Real Estate and Business Agents (General) </a:t>
            </a:r>
            <a:r>
              <a:rPr lang="en-AU" sz="2500" b="1" dirty="0"/>
              <a:t>Regulations</a:t>
            </a:r>
            <a:r>
              <a:rPr lang="en-AU" sz="2500" dirty="0"/>
              <a:t> 1979</a:t>
            </a:r>
          </a:p>
          <a:p>
            <a:r>
              <a:rPr lang="en-AU" sz="2500" b="1" dirty="0"/>
              <a:t>Code of Conduct </a:t>
            </a:r>
            <a:r>
              <a:rPr lang="en-AU" sz="2500" dirty="0"/>
              <a:t>for Real Estate and Business Agents and Sales Representatives </a:t>
            </a:r>
            <a:r>
              <a:rPr lang="en-AU" sz="2500" dirty="0" smtClean="0"/>
              <a:t>2016</a:t>
            </a:r>
          </a:p>
          <a:p>
            <a:r>
              <a:rPr lang="en-AU" sz="2500" dirty="0" smtClean="0"/>
              <a:t>DMIRS: </a:t>
            </a:r>
            <a:r>
              <a:rPr lang="en-AU" sz="2500" b="1" dirty="0" smtClean="0"/>
              <a:t>Trust </a:t>
            </a:r>
            <a:r>
              <a:rPr lang="en-AU" sz="2500" b="1" dirty="0"/>
              <a:t>account handbook </a:t>
            </a:r>
            <a:r>
              <a:rPr lang="en-AU" sz="2500" dirty="0"/>
              <a:t>for real estate agents and real estate business </a:t>
            </a:r>
            <a:r>
              <a:rPr lang="en-AU" sz="2500" dirty="0" smtClean="0"/>
              <a:t>agents (Sep 2018)</a:t>
            </a:r>
            <a:endParaRPr lang="en-AU" sz="2500" dirty="0"/>
          </a:p>
          <a:p>
            <a:r>
              <a:rPr lang="en-AU" sz="2500" dirty="0" smtClean="0"/>
              <a:t>DMIRS: A </a:t>
            </a:r>
            <a:r>
              <a:rPr lang="en-AU" sz="2500" b="1" dirty="0"/>
              <a:t>guide to auditing </a:t>
            </a:r>
            <a:r>
              <a:rPr lang="en-AU" sz="2500" dirty="0"/>
              <a:t>trust </a:t>
            </a:r>
            <a:r>
              <a:rPr lang="en-AU" sz="2500" dirty="0" smtClean="0"/>
              <a:t>accounts (Dec 2017)</a:t>
            </a:r>
          </a:p>
          <a:p>
            <a:r>
              <a:rPr lang="en-AU" sz="2500" dirty="0" smtClean="0"/>
              <a:t>DMIRS: </a:t>
            </a:r>
            <a:r>
              <a:rPr lang="en-AU" sz="2500" b="1" dirty="0" smtClean="0"/>
              <a:t>Compliance Self-Assessment </a:t>
            </a:r>
            <a:r>
              <a:rPr lang="en-AU" sz="2500" dirty="0" smtClean="0"/>
              <a:t>Checklist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43367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Recent Disciplinary Actions</a:t>
            </a:r>
            <a:endParaRPr lang="en-AU" dirty="0"/>
          </a:p>
        </p:txBody>
      </p:sp>
      <p:sp>
        <p:nvSpPr>
          <p:cNvPr id="3" name="Content Placeholder 2"/>
          <p:cNvSpPr>
            <a:spLocks noGrp="1"/>
          </p:cNvSpPr>
          <p:nvPr>
            <p:ph idx="1"/>
          </p:nvPr>
        </p:nvSpPr>
        <p:spPr>
          <a:xfrm>
            <a:off x="677334" y="1292251"/>
            <a:ext cx="8596668" cy="4749111"/>
          </a:xfrm>
        </p:spPr>
        <p:txBody>
          <a:bodyPr>
            <a:noAutofit/>
          </a:bodyPr>
          <a:lstStyle/>
          <a:p>
            <a:r>
              <a:rPr lang="en-AU" sz="2800" dirty="0" smtClean="0"/>
              <a:t>Fine </a:t>
            </a:r>
            <a:r>
              <a:rPr lang="en-AU" sz="2800" dirty="0"/>
              <a:t>for </a:t>
            </a:r>
            <a:r>
              <a:rPr lang="en-AU" sz="2800" dirty="0" smtClean="0"/>
              <a:t>trust </a:t>
            </a:r>
            <a:r>
              <a:rPr lang="en-AU" sz="2800" dirty="0"/>
              <a:t>account breach (Port City Real Estate</a:t>
            </a:r>
            <a:r>
              <a:rPr lang="en-AU" sz="2800" dirty="0" smtClean="0"/>
              <a:t>)</a:t>
            </a:r>
          </a:p>
          <a:p>
            <a:pPr lvl="1"/>
            <a:r>
              <a:rPr lang="en-AU" sz="2400" dirty="0" smtClean="0"/>
              <a:t>July 2017 withdrew $4,735 from trust account as ‘break contract fee’</a:t>
            </a:r>
          </a:p>
          <a:p>
            <a:pPr lvl="1"/>
            <a:r>
              <a:rPr lang="en-AU" sz="2400" dirty="0" smtClean="0"/>
              <a:t>Mistaken belief by agent that contract allowed for this charge</a:t>
            </a:r>
          </a:p>
          <a:p>
            <a:pPr lvl="1"/>
            <a:r>
              <a:rPr lang="en-AU" sz="2400" dirty="0" smtClean="0"/>
              <a:t>$4,000 fine and costs</a:t>
            </a:r>
          </a:p>
          <a:p>
            <a:r>
              <a:rPr lang="en-AU" sz="2800" dirty="0" smtClean="0"/>
              <a:t>Ten </a:t>
            </a:r>
            <a:r>
              <a:rPr lang="en-AU" sz="2800" dirty="0"/>
              <a:t>year ban for </a:t>
            </a:r>
            <a:r>
              <a:rPr lang="en-AU" sz="2800" dirty="0" smtClean="0"/>
              <a:t>deceptive </a:t>
            </a:r>
            <a:r>
              <a:rPr lang="en-AU" sz="2800" dirty="0"/>
              <a:t>conduct (Matthew </a:t>
            </a:r>
            <a:r>
              <a:rPr lang="en-AU" sz="2800" dirty="0" err="1"/>
              <a:t>Liscia</a:t>
            </a:r>
            <a:r>
              <a:rPr lang="en-AU" sz="2800" dirty="0" smtClean="0"/>
              <a:t>)</a:t>
            </a:r>
          </a:p>
          <a:p>
            <a:pPr lvl="1"/>
            <a:r>
              <a:rPr lang="en-AU" sz="2400" dirty="0" smtClean="0"/>
              <a:t>Sales agent charged $1,000 ‘open day’ fee, deposited to his personal account</a:t>
            </a:r>
          </a:p>
          <a:p>
            <a:pPr lvl="1"/>
            <a:r>
              <a:rPr lang="en-AU" sz="2400" dirty="0" smtClean="0"/>
              <a:t>$20,000 deposit for signing lease, paid to his personal account</a:t>
            </a:r>
          </a:p>
          <a:p>
            <a:pPr lvl="1"/>
            <a:r>
              <a:rPr lang="en-AU" sz="2400" dirty="0" smtClean="0"/>
              <a:t>Funds repaid, $3,000 fine and costs, and 10 year ban</a:t>
            </a:r>
            <a:endParaRPr lang="en-AU"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097780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Recent Disciplinary Actions</a:t>
            </a:r>
          </a:p>
        </p:txBody>
      </p:sp>
      <p:sp>
        <p:nvSpPr>
          <p:cNvPr id="3" name="Content Placeholder 2"/>
          <p:cNvSpPr>
            <a:spLocks noGrp="1"/>
          </p:cNvSpPr>
          <p:nvPr>
            <p:ph idx="1"/>
          </p:nvPr>
        </p:nvSpPr>
        <p:spPr>
          <a:xfrm>
            <a:off x="172995" y="1382937"/>
            <a:ext cx="11491783" cy="4658426"/>
          </a:xfrm>
        </p:spPr>
        <p:txBody>
          <a:bodyPr>
            <a:noAutofit/>
          </a:bodyPr>
          <a:lstStyle/>
          <a:p>
            <a:r>
              <a:rPr lang="en-AU" sz="2400" dirty="0" smtClean="0"/>
              <a:t>Trust </a:t>
            </a:r>
            <a:r>
              <a:rPr lang="en-AU" sz="2400" dirty="0"/>
              <a:t>account mistakes (TM Residential and Executive Leasing</a:t>
            </a:r>
            <a:r>
              <a:rPr lang="en-AU" sz="2400" dirty="0" smtClean="0"/>
              <a:t>)</a:t>
            </a:r>
          </a:p>
          <a:p>
            <a:pPr lvl="1"/>
            <a:r>
              <a:rPr lang="en-AU" sz="2000" dirty="0" smtClean="0"/>
              <a:t>May 2016 to Sep 2016 - $17,882 (5 occasions) mistakenly withdrawn from trust account</a:t>
            </a:r>
          </a:p>
          <a:p>
            <a:pPr lvl="1"/>
            <a:r>
              <a:rPr lang="en-AU" sz="2000" dirty="0" smtClean="0"/>
              <a:t>July 2016 to Sep 2016 - $16,840 (3 occasions) bonds received recorded as rent received</a:t>
            </a:r>
          </a:p>
          <a:p>
            <a:pPr lvl="1"/>
            <a:r>
              <a:rPr lang="en-AU" sz="2000" dirty="0" smtClean="0"/>
              <a:t>Jan 2016 - $1,931 received but not entered by next business day</a:t>
            </a:r>
          </a:p>
          <a:p>
            <a:pPr lvl="1"/>
            <a:r>
              <a:rPr lang="en-AU" sz="2000" dirty="0" smtClean="0"/>
              <a:t>July 2016 to Oct 2016 - $26,120 (6 bonds) not lodged with bond admin within 14 days</a:t>
            </a:r>
          </a:p>
          <a:p>
            <a:pPr lvl="1"/>
            <a:r>
              <a:rPr lang="en-AU" sz="2000" dirty="0" smtClean="0"/>
              <a:t>July 2016 to Oct 2016 – 2 owners charged 6.6% management fee instead of 6% fee</a:t>
            </a:r>
          </a:p>
          <a:p>
            <a:pPr lvl="1"/>
            <a:r>
              <a:rPr lang="en-AU" sz="2000" dirty="0" smtClean="0"/>
              <a:t>Finding</a:t>
            </a:r>
          </a:p>
          <a:p>
            <a:pPr lvl="2"/>
            <a:r>
              <a:rPr lang="en-AU" sz="1800" dirty="0" smtClean="0"/>
              <a:t>Breaches due to error, no evidence of dishonesty, Agent voluntarily </a:t>
            </a:r>
            <a:r>
              <a:rPr lang="en-AU" sz="1800" dirty="0"/>
              <a:t>reported to consumer </a:t>
            </a:r>
            <a:r>
              <a:rPr lang="en-AU" sz="1800" dirty="0" smtClean="0"/>
              <a:t>protection</a:t>
            </a:r>
          </a:p>
          <a:p>
            <a:pPr lvl="2"/>
            <a:r>
              <a:rPr lang="en-AU" sz="1800" dirty="0" smtClean="0"/>
              <a:t>No client suffered any loss – funds repaid as soon as identified</a:t>
            </a:r>
          </a:p>
          <a:p>
            <a:pPr lvl="2"/>
            <a:r>
              <a:rPr lang="en-AU" sz="1800" dirty="0" smtClean="0"/>
              <a:t>$10,000 fine and costs on 13 June 2019</a:t>
            </a:r>
            <a:endParaRPr lang="en-AU"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218954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AusAudit 2019">
      <a:dk1>
        <a:sysClr val="windowText" lastClr="000000"/>
      </a:dk1>
      <a:lt1>
        <a:sysClr val="window" lastClr="FFFFFF"/>
      </a:lt1>
      <a:dk2>
        <a:srgbClr val="2C3C43"/>
      </a:dk2>
      <a:lt2>
        <a:srgbClr val="EBEBEB"/>
      </a:lt2>
      <a:accent1>
        <a:srgbClr val="2E83C3"/>
      </a:accent1>
      <a:accent2>
        <a:srgbClr val="5FCBEF"/>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464</TotalTime>
  <Words>3452</Words>
  <Application>Microsoft Office PowerPoint</Application>
  <PresentationFormat>Widescreen</PresentationFormat>
  <Paragraphs>403</Paragraphs>
  <Slides>48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Wingdings 3</vt:lpstr>
      <vt:lpstr>Facet</vt:lpstr>
      <vt:lpstr>REBA Trust Accounting:  how to get it right</vt:lpstr>
      <vt:lpstr>REBA Trust Accounting: how to get it right</vt:lpstr>
      <vt:lpstr>Australian Audit</vt:lpstr>
      <vt:lpstr>Alastair Abbott</vt:lpstr>
      <vt:lpstr>Disclaimer</vt:lpstr>
      <vt:lpstr>Outline of this session</vt:lpstr>
      <vt:lpstr>Legislation &amp; References</vt:lpstr>
      <vt:lpstr>Recent Disciplinary Actions</vt:lpstr>
      <vt:lpstr>Recent Disciplinary Actions</vt:lpstr>
      <vt:lpstr>Recent Disciplinary Actions</vt:lpstr>
      <vt:lpstr>Recent Disciplinary Actions</vt:lpstr>
      <vt:lpstr>Audit outputs</vt:lpstr>
      <vt:lpstr>Audit Outputs</vt:lpstr>
      <vt:lpstr>Declaration by auditor</vt:lpstr>
      <vt:lpstr>Statutory declaration by auditor</vt:lpstr>
      <vt:lpstr>Management letter</vt:lpstr>
      <vt:lpstr>Statutory declaration by BFC</vt:lpstr>
      <vt:lpstr>Statement of trust account money held (Annexure A)</vt:lpstr>
      <vt:lpstr>But … it was only a minor error!</vt:lpstr>
      <vt:lpstr>Trust accounting requirements</vt:lpstr>
      <vt:lpstr>Account Naming (Regulation 6D)</vt:lpstr>
      <vt:lpstr>Bank Reconciliations – General Trust (68(6)(d))</vt:lpstr>
      <vt:lpstr>Bank Reconciliations – Interest Bearing Trust</vt:lpstr>
      <vt:lpstr>Depositing trust money</vt:lpstr>
      <vt:lpstr>Withdrawing trust money</vt:lpstr>
      <vt:lpstr>Withdrawing Fees payable to agent</vt:lpstr>
      <vt:lpstr>Bonds</vt:lpstr>
      <vt:lpstr>Bonds</vt:lpstr>
      <vt:lpstr>Other Requirements</vt:lpstr>
      <vt:lpstr>Proactive Compliance</vt:lpstr>
      <vt:lpstr>Unclaimed Monies</vt:lpstr>
      <vt:lpstr>Client Files</vt:lpstr>
      <vt:lpstr>Client Files</vt:lpstr>
      <vt:lpstr>Data Security</vt:lpstr>
      <vt:lpstr>When something goes wrong</vt:lpstr>
      <vt:lpstr>When fraud or theft occurs</vt:lpstr>
      <vt:lpstr>Electronic Record Keeping</vt:lpstr>
      <vt:lpstr>Common errors</vt:lpstr>
      <vt:lpstr>Bank Reconciliations – common errors</vt:lpstr>
      <vt:lpstr>Common Trust Accounting Errors</vt:lpstr>
      <vt:lpstr>Common Trust Accounting Errors</vt:lpstr>
      <vt:lpstr>Common Trust Accounting Errors</vt:lpstr>
      <vt:lpstr>Common Trust Accounting Errors</vt:lpstr>
      <vt:lpstr>Common Trust Accounting Errors</vt:lpstr>
      <vt:lpstr>Other Common Errors</vt:lpstr>
      <vt:lpstr>Take away messages</vt:lpstr>
      <vt:lpstr>Questions?</vt:lpstr>
      <vt:lpstr>Australian Audit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Abbott</dc:creator>
  <cp:lastModifiedBy>Alastair Abbott</cp:lastModifiedBy>
  <cp:revision>44</cp:revision>
  <dcterms:created xsi:type="dcterms:W3CDTF">2019-06-23T12:53:05Z</dcterms:created>
  <dcterms:modified xsi:type="dcterms:W3CDTF">2019-11-13T03:45:46Z</dcterms:modified>
</cp:coreProperties>
</file>