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356" r:id="rId2"/>
    <p:sldId id="329" r:id="rId3"/>
    <p:sldId id="294" r:id="rId4"/>
    <p:sldId id="258" r:id="rId5"/>
    <p:sldId id="257" r:id="rId6"/>
    <p:sldId id="262" r:id="rId7"/>
    <p:sldId id="372" r:id="rId8"/>
    <p:sldId id="373" r:id="rId9"/>
    <p:sldId id="374" r:id="rId10"/>
    <p:sldId id="375" r:id="rId11"/>
    <p:sldId id="376" r:id="rId12"/>
    <p:sldId id="377" r:id="rId13"/>
    <p:sldId id="367" r:id="rId14"/>
    <p:sldId id="369" r:id="rId15"/>
    <p:sldId id="378" r:id="rId16"/>
    <p:sldId id="379" r:id="rId17"/>
    <p:sldId id="380" r:id="rId18"/>
    <p:sldId id="390" r:id="rId19"/>
    <p:sldId id="389" r:id="rId20"/>
    <p:sldId id="388" r:id="rId21"/>
    <p:sldId id="381" r:id="rId22"/>
    <p:sldId id="382" r:id="rId23"/>
    <p:sldId id="384" r:id="rId24"/>
    <p:sldId id="368" r:id="rId25"/>
    <p:sldId id="370" r:id="rId26"/>
    <p:sldId id="383" r:id="rId27"/>
    <p:sldId id="387" r:id="rId28"/>
    <p:sldId id="371" r:id="rId29"/>
    <p:sldId id="366" r:id="rId30"/>
    <p:sldId id="291" r:id="rId31"/>
    <p:sldId id="35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7AE6972-297B-4C50-8346-3D7B5F7E0175}">
          <p14:sldIdLst>
            <p14:sldId id="356"/>
            <p14:sldId id="329"/>
            <p14:sldId id="294"/>
            <p14:sldId id="258"/>
          </p14:sldIdLst>
        </p14:section>
        <p14:section name="Settlements" id="{F466D323-675E-4AEA-A2A5-56A9003959B5}">
          <p14:sldIdLst>
            <p14:sldId id="257"/>
            <p14:sldId id="262"/>
            <p14:sldId id="372"/>
            <p14:sldId id="373"/>
            <p14:sldId id="374"/>
            <p14:sldId id="375"/>
            <p14:sldId id="376"/>
            <p14:sldId id="377"/>
            <p14:sldId id="367"/>
            <p14:sldId id="369"/>
            <p14:sldId id="378"/>
            <p14:sldId id="379"/>
            <p14:sldId id="380"/>
            <p14:sldId id="390"/>
            <p14:sldId id="389"/>
            <p14:sldId id="388"/>
            <p14:sldId id="381"/>
            <p14:sldId id="382"/>
            <p14:sldId id="384"/>
            <p14:sldId id="368"/>
            <p14:sldId id="370"/>
            <p14:sldId id="383"/>
            <p14:sldId id="387"/>
            <p14:sldId id="371"/>
            <p14:sldId id="366"/>
          </p14:sldIdLst>
        </p14:section>
        <p14:section name="Conclusion" id="{9A0D7375-58A4-4EA2-9934-4317ADD27D63}">
          <p14:sldIdLst>
            <p14:sldId id="291"/>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5000" autoAdjust="0"/>
  </p:normalViewPr>
  <p:slideViewPr>
    <p:cSldViewPr snapToGrid="0">
      <p:cViewPr varScale="1">
        <p:scale>
          <a:sx n="98" d="100"/>
          <a:sy n="98" d="100"/>
        </p:scale>
        <p:origin x="954" y="78"/>
      </p:cViewPr>
      <p:guideLst/>
    </p:cSldViewPr>
  </p:slideViewPr>
  <p:outlineViewPr>
    <p:cViewPr>
      <p:scale>
        <a:sx n="33" d="100"/>
        <a:sy n="33" d="100"/>
      </p:scale>
      <p:origin x="0" y="-10134"/>
    </p:cViewPr>
  </p:outlineViewPr>
  <p:notesTextViewPr>
    <p:cViewPr>
      <p:scale>
        <a:sx n="1" d="1"/>
        <a:sy n="1" d="1"/>
      </p:scale>
      <p:origin x="0" y="0"/>
    </p:cViewPr>
  </p:notesTextViewPr>
  <p:sorterViewPr>
    <p:cViewPr>
      <p:scale>
        <a:sx n="100" d="100"/>
        <a:sy n="100" d="100"/>
      </p:scale>
      <p:origin x="0" y="-3678"/>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392A5-8DB2-4CA1-B2EE-42E12E7820F2}" type="datetimeFigureOut">
              <a:rPr lang="en-AU" smtClean="0"/>
              <a:t>8/07/2019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42A986-1C86-4311-B6DA-5EFF7E02FB7B}" type="slidenum">
              <a:rPr lang="en-AU" smtClean="0"/>
              <a:t>‹#›</a:t>
            </a:fld>
            <a:endParaRPr lang="en-AU"/>
          </a:p>
        </p:txBody>
      </p:sp>
    </p:spTree>
    <p:extLst>
      <p:ext uri="{BB962C8B-B14F-4D97-AF65-F5344CB8AC3E}">
        <p14:creationId xmlns:p14="http://schemas.microsoft.com/office/powerpoint/2010/main" val="216230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Please ask questions as we go</a:t>
            </a:r>
            <a:endParaRPr lang="en-AU" dirty="0"/>
          </a:p>
        </p:txBody>
      </p:sp>
      <p:sp>
        <p:nvSpPr>
          <p:cNvPr id="4" name="Slide Number Placeholder 3"/>
          <p:cNvSpPr>
            <a:spLocks noGrp="1"/>
          </p:cNvSpPr>
          <p:nvPr>
            <p:ph type="sldNum" sz="quarter" idx="10"/>
          </p:nvPr>
        </p:nvSpPr>
        <p:spPr/>
        <p:txBody>
          <a:bodyPr/>
          <a:lstStyle/>
          <a:p>
            <a:pPr>
              <a:defRPr/>
            </a:pPr>
            <a:fld id="{C4EB0F4B-C206-4CD0-92F6-32403A1B9F86}" type="slidenum">
              <a:rPr lang="en-US" smtClean="0"/>
              <a:pPr>
                <a:defRPr/>
              </a:pPr>
              <a:t>2</a:t>
            </a:fld>
            <a:endParaRPr lang="en-US" dirty="0"/>
          </a:p>
        </p:txBody>
      </p:sp>
    </p:spTree>
    <p:extLst>
      <p:ext uri="{BB962C8B-B14F-4D97-AF65-F5344CB8AC3E}">
        <p14:creationId xmlns:p14="http://schemas.microsoft.com/office/powerpoint/2010/main" val="22950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4</a:t>
            </a:fld>
            <a:endParaRPr lang="en-AU"/>
          </a:p>
        </p:txBody>
      </p:sp>
    </p:spTree>
    <p:extLst>
      <p:ext uri="{BB962C8B-B14F-4D97-AF65-F5344CB8AC3E}">
        <p14:creationId xmlns:p14="http://schemas.microsoft.com/office/powerpoint/2010/main" val="316800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5</a:t>
            </a:fld>
            <a:endParaRPr lang="en-AU"/>
          </a:p>
        </p:txBody>
      </p:sp>
    </p:spTree>
    <p:extLst>
      <p:ext uri="{BB962C8B-B14F-4D97-AF65-F5344CB8AC3E}">
        <p14:creationId xmlns:p14="http://schemas.microsoft.com/office/powerpoint/2010/main" val="127472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1" u="none" strike="noStrike" kern="1200" baseline="0" dirty="0" smtClean="0">
                <a:solidFill>
                  <a:schemeClr val="tx1"/>
                </a:solidFill>
                <a:latin typeface="+mn-lt"/>
                <a:ea typeface="+mn-ea"/>
                <a:cs typeface="+mn-cs"/>
              </a:rPr>
              <a:t>Contents of trust receipts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It is a requirement that all trust receipts show the following information: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holder of the triennial certificate, and the business name of the holder, that is recorded in the register;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number or letter, or a combination of both, in consecutive order that allows the receipt to be uniquely identified;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date on which the money was received;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name of the person paying the money;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the amount of money received;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 brief description of the purpose of the payment; and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if the receipt is hand-written, the name of the person receiving the money evidenced by the signature of that person. </a:t>
            </a:r>
          </a:p>
          <a:p>
            <a:endParaRPr lang="en-AU" sz="1200" b="0" i="0" u="none" strike="noStrike" kern="1200" baseline="0" dirty="0" smtClean="0">
              <a:solidFill>
                <a:schemeClr val="tx1"/>
              </a:solidFill>
              <a:latin typeface="+mn-lt"/>
              <a:ea typeface="+mn-ea"/>
              <a:cs typeface="+mn-cs"/>
            </a:endParaRPr>
          </a:p>
          <a:p>
            <a:r>
              <a:rPr lang="en-AU" sz="1200" b="0" i="1" u="none" strike="noStrike" kern="1200" baseline="0" dirty="0" smtClean="0">
                <a:solidFill>
                  <a:schemeClr val="tx1"/>
                </a:solidFill>
                <a:latin typeface="+mn-lt"/>
                <a:ea typeface="+mn-ea"/>
                <a:cs typeface="+mn-cs"/>
              </a:rPr>
              <a:t>Reference: Regulation 6E of the Regulations </a:t>
            </a:r>
            <a:endParaRPr lang="en-AU" dirty="0"/>
          </a:p>
        </p:txBody>
      </p:sp>
      <p:sp>
        <p:nvSpPr>
          <p:cNvPr id="4" name="Slide Number Placeholder 3"/>
          <p:cNvSpPr>
            <a:spLocks noGrp="1"/>
          </p:cNvSpPr>
          <p:nvPr>
            <p:ph type="sldNum" sz="quarter" idx="10"/>
          </p:nvPr>
        </p:nvSpPr>
        <p:spPr/>
        <p:txBody>
          <a:bodyPr/>
          <a:lstStyle/>
          <a:p>
            <a:fld id="{8842A986-1C86-4311-B6DA-5EFF7E02FB7B}" type="slidenum">
              <a:rPr lang="en-AU" smtClean="0"/>
              <a:t>17</a:t>
            </a:fld>
            <a:endParaRPr lang="en-AU"/>
          </a:p>
        </p:txBody>
      </p:sp>
    </p:spTree>
    <p:extLst>
      <p:ext uri="{BB962C8B-B14F-4D97-AF65-F5344CB8AC3E}">
        <p14:creationId xmlns:p14="http://schemas.microsoft.com/office/powerpoint/2010/main" val="367730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2532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1169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6754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29119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10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83745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94263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965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92580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FB9F04-0CDB-4536-A811-6E6C0CC40BB3}" type="datetimeFigureOut">
              <a:rPr lang="en-AU" smtClean="0"/>
              <a:t>8/07/2019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963237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FB9F04-0CDB-4536-A811-6E6C0CC40BB3}" type="datetimeFigureOut">
              <a:rPr lang="en-AU" smtClean="0"/>
              <a:t>8/07/2019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7086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FB9F04-0CDB-4536-A811-6E6C0CC40BB3}" type="datetimeFigureOut">
              <a:rPr lang="en-AU" smtClean="0"/>
              <a:t>8/07/2019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215364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FB9F04-0CDB-4536-A811-6E6C0CC40BB3}" type="datetimeFigureOut">
              <a:rPr lang="en-AU" smtClean="0"/>
              <a:t>8/07/2019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44696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9F04-0CDB-4536-A811-6E6C0CC40BB3}" type="datetimeFigureOut">
              <a:rPr lang="en-AU" smtClean="0"/>
              <a:t>8/07/2019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308129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FB9F04-0CDB-4536-A811-6E6C0CC40BB3}" type="datetimeFigureOut">
              <a:rPr lang="en-AU" smtClean="0"/>
              <a:t>8/07/2019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Tree>
    <p:extLst>
      <p:ext uri="{BB962C8B-B14F-4D97-AF65-F5344CB8AC3E}">
        <p14:creationId xmlns:p14="http://schemas.microsoft.com/office/powerpoint/2010/main" val="13163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B60ECE3-7277-44D3-A1DA-F00ED120C1A2}" type="slidenum">
              <a:rPr lang="en-AU" smtClean="0"/>
              <a:t>‹#›</a:t>
            </a:fld>
            <a:endParaRPr lang="en-AU"/>
          </a:p>
        </p:txBody>
      </p:sp>
      <p:sp>
        <p:nvSpPr>
          <p:cNvPr id="5" name="Date Placeholder 4"/>
          <p:cNvSpPr>
            <a:spLocks noGrp="1"/>
          </p:cNvSpPr>
          <p:nvPr>
            <p:ph type="dt" sz="half" idx="10"/>
          </p:nvPr>
        </p:nvSpPr>
        <p:spPr/>
        <p:txBody>
          <a:bodyPr/>
          <a:lstStyle/>
          <a:p>
            <a:fld id="{38FB9F04-0CDB-4536-A811-6E6C0CC40BB3}" type="datetimeFigureOut">
              <a:rPr lang="en-AU" smtClean="0"/>
              <a:t>8/07/2019</a:t>
            </a:fld>
            <a:endParaRPr lang="en-AU"/>
          </a:p>
        </p:txBody>
      </p:sp>
    </p:spTree>
    <p:extLst>
      <p:ext uri="{BB962C8B-B14F-4D97-AF65-F5344CB8AC3E}">
        <p14:creationId xmlns:p14="http://schemas.microsoft.com/office/powerpoint/2010/main" val="144614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50000"/>
            <a:lum/>
          </a:blip>
          <a:srcRect/>
          <a:stretch>
            <a:fillRect l="30000" r="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B9F04-0CDB-4536-A811-6E6C0CC40BB3}" type="datetimeFigureOut">
              <a:rPr lang="en-AU" smtClean="0"/>
              <a:t>8/07/2019</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60ECE3-7277-44D3-A1DA-F00ED120C1A2}" type="slidenum">
              <a:rPr lang="en-AU" smtClean="0"/>
              <a:t>‹#›</a:t>
            </a:fld>
            <a:endParaRPr lang="en-AU"/>
          </a:p>
        </p:txBody>
      </p:sp>
    </p:spTree>
    <p:extLst>
      <p:ext uri="{BB962C8B-B14F-4D97-AF65-F5344CB8AC3E}">
        <p14:creationId xmlns:p14="http://schemas.microsoft.com/office/powerpoint/2010/main" val="42617905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ommerce.wa.gov.au/publications/proactive-compliance-visits-settlements-agen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reasury.wa.gov.au/Unclaimed-money/Lodging-Monies-with-Treasur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ustralianaudit.com.au/newsletter" TargetMode="External"/><Relationship Id="rId2" Type="http://schemas.openxmlformats.org/officeDocument/2006/relationships/hyperlink" Target="https://www.commerce.wa.gov.au/publications/subscribe-property-industries-bulletins"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commerce.wa.gov.au/consumer-protection/auditing-settlement-agents-forms-and-publication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lastair@ausaudit.com.au"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info@ausaudit.com.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298" y="2404534"/>
            <a:ext cx="8641705" cy="1646302"/>
          </a:xfrm>
        </p:spPr>
        <p:txBody>
          <a:bodyPr/>
          <a:lstStyle/>
          <a:p>
            <a:r>
              <a:rPr lang="en-AU" dirty="0" smtClean="0"/>
              <a:t>How to pass your settlement agent trust audit </a:t>
            </a:r>
            <a:endParaRPr lang="en-AU" dirty="0"/>
          </a:p>
        </p:txBody>
      </p:sp>
      <p:sp>
        <p:nvSpPr>
          <p:cNvPr id="3" name="Subtitle 2"/>
          <p:cNvSpPr>
            <a:spLocks noGrp="1"/>
          </p:cNvSpPr>
          <p:nvPr>
            <p:ph type="subTitle" idx="1"/>
          </p:nvPr>
        </p:nvSpPr>
        <p:spPr/>
        <p:txBody>
          <a:bodyPr/>
          <a:lstStyle/>
          <a:p>
            <a:r>
              <a:rPr lang="en-AU" dirty="0" smtClean="0"/>
              <a:t>Alastair Abbott | </a:t>
            </a:r>
            <a:r>
              <a:rPr lang="en-AU" dirty="0" smtClean="0"/>
              <a:t>8 July 2019</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5" y="5809129"/>
            <a:ext cx="3186659" cy="1048871"/>
          </a:xfrm>
          <a:prstGeom prst="rect">
            <a:avLst/>
          </a:prstGeom>
        </p:spPr>
      </p:pic>
    </p:spTree>
    <p:extLst>
      <p:ext uri="{BB962C8B-B14F-4D97-AF65-F5344CB8AC3E}">
        <p14:creationId xmlns:p14="http://schemas.microsoft.com/office/powerpoint/2010/main" val="73182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Management letter</a:t>
            </a:r>
          </a:p>
        </p:txBody>
      </p:sp>
      <p:sp>
        <p:nvSpPr>
          <p:cNvPr id="3" name="Content Placeholder 2"/>
          <p:cNvSpPr>
            <a:spLocks noGrp="1"/>
          </p:cNvSpPr>
          <p:nvPr>
            <p:ph idx="1"/>
          </p:nvPr>
        </p:nvSpPr>
        <p:spPr/>
        <p:txBody>
          <a:bodyPr>
            <a:normAutofit fontScale="92500" lnSpcReduction="10000"/>
          </a:bodyPr>
          <a:lstStyle/>
          <a:p>
            <a:pPr marL="0" indent="0" algn="ctr">
              <a:buNone/>
            </a:pPr>
            <a:r>
              <a:rPr lang="en-AU" sz="2400" i="1" dirty="0"/>
              <a:t>Further to our carrying out an audit of the </a:t>
            </a:r>
            <a:r>
              <a:rPr lang="en-AU" sz="2400" i="1" dirty="0" smtClean="0"/>
              <a:t>XYZ Settlement Agent Trust </a:t>
            </a:r>
            <a:r>
              <a:rPr lang="en-AU" sz="2400" i="1" dirty="0"/>
              <a:t>Account for the year ended 30 June </a:t>
            </a:r>
            <a:r>
              <a:rPr lang="en-AU" sz="2400" i="1" dirty="0" smtClean="0"/>
              <a:t>2019, </a:t>
            </a:r>
            <a:r>
              <a:rPr lang="en-AU" sz="2400" b="1" i="1" dirty="0"/>
              <a:t>there were no matters to be reported to management</a:t>
            </a:r>
            <a:r>
              <a:rPr lang="en-AU" sz="2400" i="1" dirty="0"/>
              <a:t>. The books of account, files and general record keeping were of a high standard. </a:t>
            </a:r>
          </a:p>
          <a:p>
            <a:pPr marL="0" indent="0" algn="ctr">
              <a:buNone/>
            </a:pPr>
            <a:r>
              <a:rPr lang="en-AU" sz="2400" b="1" dirty="0" smtClean="0"/>
              <a:t>OR</a:t>
            </a:r>
            <a:endParaRPr lang="en-AU" sz="2400" b="1" dirty="0"/>
          </a:p>
          <a:p>
            <a:pPr marL="0" indent="0" algn="ctr">
              <a:buNone/>
            </a:pPr>
            <a:r>
              <a:rPr lang="en-AU" sz="2400" i="1" dirty="0"/>
              <a:t>Further to our carrying out an audit of the XYZ Settlement Agent </a:t>
            </a:r>
            <a:r>
              <a:rPr lang="en-AU" sz="2400" i="1" dirty="0" smtClean="0"/>
              <a:t>Trust </a:t>
            </a:r>
            <a:r>
              <a:rPr lang="en-AU" sz="2400" i="1" dirty="0"/>
              <a:t>Account for the year ended 30 June </a:t>
            </a:r>
            <a:r>
              <a:rPr lang="en-AU" sz="2400" i="1" dirty="0" smtClean="0"/>
              <a:t>2019, </a:t>
            </a:r>
            <a:r>
              <a:rPr lang="en-AU" sz="2400" b="1" i="1" dirty="0"/>
              <a:t>there were the following matters to be reported</a:t>
            </a:r>
            <a:r>
              <a:rPr lang="en-AU" sz="2400" i="1" dirty="0"/>
              <a:t> to management. The books of account, files and general record keeping were of a high standard, other than the matters noted below. </a:t>
            </a:r>
            <a:endParaRPr lang="en-AU" sz="2400" i="1" dirty="0" smtClean="0"/>
          </a:p>
          <a:p>
            <a:pPr marL="0" indent="0" algn="ctr">
              <a:buNone/>
            </a:pPr>
            <a:r>
              <a:rPr lang="en-AU" sz="2400" i="1" dirty="0" smtClean="0"/>
              <a:t>[items listed</a:t>
            </a:r>
            <a:r>
              <a:rPr lang="en-AU" sz="2400" i="1" dirty="0" smtClean="0"/>
              <a:t>]</a:t>
            </a:r>
            <a:endParaRPr lang="en-AU" sz="2400"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2976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Statutory declaration by </a:t>
            </a:r>
            <a:r>
              <a:rPr lang="en-AU" dirty="0" smtClean="0"/>
              <a:t>BFC</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sz="2400" dirty="0" smtClean="0"/>
              <a:t>I sincerely </a:t>
            </a:r>
            <a:r>
              <a:rPr lang="en-AU" sz="2400" dirty="0"/>
              <a:t>declare as follows:</a:t>
            </a:r>
          </a:p>
          <a:p>
            <a:pPr marL="457200" indent="-457200">
              <a:buFont typeface="+mj-lt"/>
              <a:buAutoNum type="arabicPeriod"/>
            </a:pPr>
            <a:r>
              <a:rPr lang="en-AU" sz="2400" dirty="0" smtClean="0"/>
              <a:t>I </a:t>
            </a:r>
            <a:r>
              <a:rPr lang="en-AU" sz="2400" dirty="0"/>
              <a:t>am the person in bona fide control of the </a:t>
            </a:r>
            <a:r>
              <a:rPr lang="en-AU" sz="2400" dirty="0" smtClean="0"/>
              <a:t>business</a:t>
            </a:r>
            <a:endParaRPr lang="en-AU" sz="2400" dirty="0"/>
          </a:p>
          <a:p>
            <a:pPr marL="457200" indent="-457200">
              <a:buFont typeface="+mj-lt"/>
              <a:buAutoNum type="arabicPeriod"/>
            </a:pPr>
            <a:r>
              <a:rPr lang="en-AU" sz="2400" dirty="0" smtClean="0"/>
              <a:t>That </a:t>
            </a:r>
            <a:r>
              <a:rPr lang="en-AU" sz="2400" dirty="0"/>
              <a:t>annexed hereto and marked with the letter ‘A’ is a statement </a:t>
            </a:r>
            <a:r>
              <a:rPr lang="en-AU" sz="2400" dirty="0" smtClean="0"/>
              <a:t>of (for the year ended 30 June 2019):</a:t>
            </a:r>
            <a:endParaRPr lang="en-AU" sz="2400" dirty="0"/>
          </a:p>
          <a:p>
            <a:pPr marL="857250" lvl="1" indent="-457200">
              <a:buFont typeface="+mj-lt"/>
              <a:buAutoNum type="arabicPeriod"/>
            </a:pPr>
            <a:r>
              <a:rPr lang="en-AU" sz="2200" dirty="0" smtClean="0"/>
              <a:t>money </a:t>
            </a:r>
            <a:r>
              <a:rPr lang="en-AU" sz="2200" dirty="0"/>
              <a:t>held on the above year ended by the above agent for or on behalf of any other persons; and </a:t>
            </a:r>
          </a:p>
          <a:p>
            <a:pPr marL="857250" lvl="1" indent="-457200">
              <a:buFont typeface="+mj-lt"/>
              <a:buAutoNum type="arabicPeriod"/>
            </a:pPr>
            <a:r>
              <a:rPr lang="en-AU" sz="2200" dirty="0" smtClean="0"/>
              <a:t>negotiable </a:t>
            </a:r>
            <a:r>
              <a:rPr lang="en-AU" sz="2200" dirty="0"/>
              <a:t>or bearer securities or deposit receipts in the name of the above agent which represent money drawn from the trust account and which were held by the above agent on that day.</a:t>
            </a:r>
          </a:p>
          <a:p>
            <a:pPr marL="457200" indent="-457200">
              <a:buFont typeface="+mj-lt"/>
              <a:buAutoNum type="arabicPeriod"/>
            </a:pPr>
            <a:r>
              <a:rPr lang="en-AU" sz="2400" dirty="0" smtClean="0"/>
              <a:t>That </a:t>
            </a:r>
            <a:r>
              <a:rPr lang="en-AU" sz="2400" dirty="0"/>
              <a:t>the particulars shown in the annexed statement marked with the letter ‘A’ are true and correct in every detail therein.</a:t>
            </a:r>
          </a:p>
          <a:p>
            <a:endParaRPr lang="en-AU" sz="2400" dirty="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3"/>
          <a:stretch>
            <a:fillRect/>
          </a:stretch>
        </p:blipFill>
        <p:spPr>
          <a:xfrm>
            <a:off x="9274002" y="3306639"/>
            <a:ext cx="2917998" cy="3551362"/>
          </a:xfrm>
          <a:prstGeom prst="rect">
            <a:avLst/>
          </a:prstGeom>
        </p:spPr>
      </p:pic>
    </p:spTree>
    <p:extLst>
      <p:ext uri="{BB962C8B-B14F-4D97-AF65-F5344CB8AC3E}">
        <p14:creationId xmlns:p14="http://schemas.microsoft.com/office/powerpoint/2010/main" val="15756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9" y="609600"/>
            <a:ext cx="11186807" cy="1320800"/>
          </a:xfrm>
        </p:spPr>
        <p:txBody>
          <a:bodyPr/>
          <a:lstStyle/>
          <a:p>
            <a:r>
              <a:rPr lang="en-AU" dirty="0"/>
              <a:t>Statement of trust account money held (Annexure A)</a:t>
            </a:r>
          </a:p>
        </p:txBody>
      </p:sp>
      <p:pic>
        <p:nvPicPr>
          <p:cNvPr id="4" name="Content Placeholder 3"/>
          <p:cNvPicPr>
            <a:picLocks noGrp="1" noChangeAspect="1"/>
          </p:cNvPicPr>
          <p:nvPr>
            <p:ph idx="1"/>
          </p:nvPr>
        </p:nvPicPr>
        <p:blipFill rotWithShape="1">
          <a:blip r:embed="rId2"/>
          <a:srcRect t="9607"/>
          <a:stretch/>
        </p:blipFill>
        <p:spPr>
          <a:xfrm>
            <a:off x="2159540" y="1172818"/>
            <a:ext cx="8258784" cy="543293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171518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Trust accounting requirements</a:t>
            </a:r>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940787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Bank Reconciliations – General Trust (49(6)(d))</a:t>
            </a:r>
            <a:endParaRPr lang="en-AU" dirty="0"/>
          </a:p>
        </p:txBody>
      </p:sp>
      <p:sp>
        <p:nvSpPr>
          <p:cNvPr id="3" name="Content Placeholder 2"/>
          <p:cNvSpPr>
            <a:spLocks noGrp="1"/>
          </p:cNvSpPr>
          <p:nvPr>
            <p:ph idx="1"/>
          </p:nvPr>
        </p:nvSpPr>
        <p:spPr/>
        <p:txBody>
          <a:bodyPr>
            <a:normAutofit lnSpcReduction="10000"/>
          </a:bodyPr>
          <a:lstStyle/>
          <a:p>
            <a:r>
              <a:rPr lang="en-AU" sz="2400" dirty="0"/>
              <a:t>The monthly trust account reconciliation should be:</a:t>
            </a:r>
          </a:p>
          <a:p>
            <a:pPr lvl="1"/>
            <a:r>
              <a:rPr lang="en-AU" sz="2200" b="1" dirty="0" smtClean="0"/>
              <a:t>as </a:t>
            </a:r>
            <a:r>
              <a:rPr lang="en-AU" sz="2200" b="1" dirty="0"/>
              <a:t>at the close </a:t>
            </a:r>
            <a:r>
              <a:rPr lang="en-AU" sz="2200" dirty="0"/>
              <a:t>of business of the last day of the month;</a:t>
            </a:r>
          </a:p>
          <a:p>
            <a:pPr lvl="1"/>
            <a:r>
              <a:rPr lang="en-AU" sz="2200" dirty="0" smtClean="0"/>
              <a:t>completed </a:t>
            </a:r>
            <a:r>
              <a:rPr lang="en-AU" sz="2200" b="1" dirty="0"/>
              <a:t>within 10 working days </a:t>
            </a:r>
            <a:r>
              <a:rPr lang="en-AU" sz="2200" dirty="0"/>
              <a:t>after the end of each month;</a:t>
            </a:r>
          </a:p>
          <a:p>
            <a:pPr lvl="1"/>
            <a:r>
              <a:rPr lang="en-AU" sz="2200" dirty="0" smtClean="0"/>
              <a:t>verified</a:t>
            </a:r>
            <a:r>
              <a:rPr lang="en-AU" sz="2200" dirty="0"/>
              <a:t>, </a:t>
            </a:r>
            <a:r>
              <a:rPr lang="en-AU" sz="2200" b="1" dirty="0"/>
              <a:t>signed and dated by the agent</a:t>
            </a:r>
            <a:r>
              <a:rPr lang="en-AU" sz="2200" dirty="0"/>
              <a:t>, or if the agent is a corporation, the person in bona fide control, even if there are no funds in the account; and</a:t>
            </a:r>
          </a:p>
          <a:p>
            <a:pPr lvl="1"/>
            <a:r>
              <a:rPr lang="en-AU" sz="2200" dirty="0" smtClean="0"/>
              <a:t>retained </a:t>
            </a:r>
            <a:r>
              <a:rPr lang="en-AU" sz="2200" dirty="0"/>
              <a:t>for auditing </a:t>
            </a:r>
            <a:r>
              <a:rPr lang="en-AU" sz="2200" dirty="0" smtClean="0"/>
              <a:t>purposes</a:t>
            </a:r>
          </a:p>
          <a:p>
            <a:r>
              <a:rPr lang="en-AU" sz="2400" dirty="0" smtClean="0"/>
              <a:t>Unpresented cheques to be followed up</a:t>
            </a:r>
          </a:p>
          <a:p>
            <a:r>
              <a:rPr lang="en-AU" sz="2400" dirty="0" smtClean="0"/>
              <a:t>Adjustments not to be carried forward continuously</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60405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Bank Reconciliations – </a:t>
            </a:r>
            <a:r>
              <a:rPr lang="en-AU" dirty="0" smtClean="0"/>
              <a:t>Interest Bearing </a:t>
            </a:r>
            <a:r>
              <a:rPr lang="en-AU" dirty="0"/>
              <a:t>Trust</a:t>
            </a:r>
            <a:endParaRPr lang="en-AU" dirty="0"/>
          </a:p>
        </p:txBody>
      </p:sp>
      <p:sp>
        <p:nvSpPr>
          <p:cNvPr id="3" name="Content Placeholder 2"/>
          <p:cNvSpPr>
            <a:spLocks noGrp="1"/>
          </p:cNvSpPr>
          <p:nvPr>
            <p:ph idx="1"/>
          </p:nvPr>
        </p:nvSpPr>
        <p:spPr/>
        <p:txBody>
          <a:bodyPr>
            <a:normAutofit/>
          </a:bodyPr>
          <a:lstStyle/>
          <a:p>
            <a:r>
              <a:rPr lang="en-AU" sz="2400" dirty="0" smtClean="0"/>
              <a:t>IBTA for </a:t>
            </a:r>
            <a:r>
              <a:rPr lang="en-AU" sz="2400" b="1" dirty="0" smtClean="0"/>
              <a:t>&gt;$20,000 </a:t>
            </a:r>
            <a:r>
              <a:rPr lang="en-AU" sz="2400" dirty="0" smtClean="0"/>
              <a:t>or </a:t>
            </a:r>
            <a:r>
              <a:rPr lang="en-AU" sz="2400" b="1" dirty="0" smtClean="0"/>
              <a:t>&gt;60 days</a:t>
            </a:r>
            <a:endParaRPr lang="en-AU" sz="2400" dirty="0" smtClean="0"/>
          </a:p>
          <a:p>
            <a:r>
              <a:rPr lang="en-AU" sz="2400" dirty="0" smtClean="0"/>
              <a:t>Reconcile within trust accounting software is best practice</a:t>
            </a:r>
          </a:p>
          <a:p>
            <a:pPr lvl="1"/>
            <a:r>
              <a:rPr lang="en-AU" sz="2200" dirty="0" smtClean="0"/>
              <a:t>May use portfolio approach, e.g. off the plan developments</a:t>
            </a:r>
            <a:endParaRPr lang="en-AU"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59087430"/>
              </p:ext>
            </p:extLst>
          </p:nvPr>
        </p:nvGraphicFramePr>
        <p:xfrm>
          <a:off x="223734" y="3970311"/>
          <a:ext cx="11556460" cy="2071050"/>
        </p:xfrm>
        <a:graphic>
          <a:graphicData uri="http://schemas.openxmlformats.org/drawingml/2006/table">
            <a:tbl>
              <a:tblPr firstRow="1" bandRow="1">
                <a:tableStyleId>{5C22544A-7EE6-4342-B048-85BDC9FD1C3A}</a:tableStyleId>
              </a:tblPr>
              <a:tblGrid>
                <a:gridCol w="1155646">
                  <a:extLst>
                    <a:ext uri="{9D8B030D-6E8A-4147-A177-3AD203B41FA5}">
                      <a16:colId xmlns:a16="http://schemas.microsoft.com/office/drawing/2014/main" val="317512594"/>
                    </a:ext>
                  </a:extLst>
                </a:gridCol>
                <a:gridCol w="1155646">
                  <a:extLst>
                    <a:ext uri="{9D8B030D-6E8A-4147-A177-3AD203B41FA5}">
                      <a16:colId xmlns:a16="http://schemas.microsoft.com/office/drawing/2014/main" val="762720316"/>
                    </a:ext>
                  </a:extLst>
                </a:gridCol>
                <a:gridCol w="1155646">
                  <a:extLst>
                    <a:ext uri="{9D8B030D-6E8A-4147-A177-3AD203B41FA5}">
                      <a16:colId xmlns:a16="http://schemas.microsoft.com/office/drawing/2014/main" val="316313231"/>
                    </a:ext>
                  </a:extLst>
                </a:gridCol>
                <a:gridCol w="1155646">
                  <a:extLst>
                    <a:ext uri="{9D8B030D-6E8A-4147-A177-3AD203B41FA5}">
                      <a16:colId xmlns:a16="http://schemas.microsoft.com/office/drawing/2014/main" val="4202094689"/>
                    </a:ext>
                  </a:extLst>
                </a:gridCol>
                <a:gridCol w="1155646">
                  <a:extLst>
                    <a:ext uri="{9D8B030D-6E8A-4147-A177-3AD203B41FA5}">
                      <a16:colId xmlns:a16="http://schemas.microsoft.com/office/drawing/2014/main" val="4064159590"/>
                    </a:ext>
                  </a:extLst>
                </a:gridCol>
                <a:gridCol w="1155646">
                  <a:extLst>
                    <a:ext uri="{9D8B030D-6E8A-4147-A177-3AD203B41FA5}">
                      <a16:colId xmlns:a16="http://schemas.microsoft.com/office/drawing/2014/main" val="631729585"/>
                    </a:ext>
                  </a:extLst>
                </a:gridCol>
                <a:gridCol w="1155646">
                  <a:extLst>
                    <a:ext uri="{9D8B030D-6E8A-4147-A177-3AD203B41FA5}">
                      <a16:colId xmlns:a16="http://schemas.microsoft.com/office/drawing/2014/main" val="772231506"/>
                    </a:ext>
                  </a:extLst>
                </a:gridCol>
                <a:gridCol w="1155646">
                  <a:extLst>
                    <a:ext uri="{9D8B030D-6E8A-4147-A177-3AD203B41FA5}">
                      <a16:colId xmlns:a16="http://schemas.microsoft.com/office/drawing/2014/main" val="1259796790"/>
                    </a:ext>
                  </a:extLst>
                </a:gridCol>
                <a:gridCol w="1155646">
                  <a:extLst>
                    <a:ext uri="{9D8B030D-6E8A-4147-A177-3AD203B41FA5}">
                      <a16:colId xmlns:a16="http://schemas.microsoft.com/office/drawing/2014/main" val="3075037295"/>
                    </a:ext>
                  </a:extLst>
                </a:gridCol>
                <a:gridCol w="1155646">
                  <a:extLst>
                    <a:ext uri="{9D8B030D-6E8A-4147-A177-3AD203B41FA5}">
                      <a16:colId xmlns:a16="http://schemas.microsoft.com/office/drawing/2014/main" val="1893335348"/>
                    </a:ext>
                  </a:extLst>
                </a:gridCol>
              </a:tblGrid>
              <a:tr h="756384">
                <a:tc>
                  <a:txBody>
                    <a:bodyPr/>
                    <a:lstStyle/>
                    <a:p>
                      <a:r>
                        <a:rPr lang="en-AU" dirty="0" smtClean="0"/>
                        <a:t>Lot #</a:t>
                      </a:r>
                      <a:endParaRPr lang="en-AU" dirty="0"/>
                    </a:p>
                  </a:txBody>
                  <a:tcPr/>
                </a:tc>
                <a:tc>
                  <a:txBody>
                    <a:bodyPr/>
                    <a:lstStyle/>
                    <a:p>
                      <a:r>
                        <a:rPr lang="en-AU" dirty="0" smtClean="0"/>
                        <a:t>BSB</a:t>
                      </a:r>
                      <a:endParaRPr lang="en-AU" dirty="0"/>
                    </a:p>
                  </a:txBody>
                  <a:tcPr/>
                </a:tc>
                <a:tc>
                  <a:txBody>
                    <a:bodyPr/>
                    <a:lstStyle/>
                    <a:p>
                      <a:r>
                        <a:rPr lang="en-AU" dirty="0" smtClean="0"/>
                        <a:t>Acct #</a:t>
                      </a:r>
                      <a:endParaRPr lang="en-AU" dirty="0"/>
                    </a:p>
                  </a:txBody>
                  <a:tcPr/>
                </a:tc>
                <a:tc>
                  <a:txBody>
                    <a:bodyPr/>
                    <a:lstStyle/>
                    <a:p>
                      <a:r>
                        <a:rPr lang="en-AU" dirty="0" smtClean="0"/>
                        <a:t>Account</a:t>
                      </a:r>
                      <a:r>
                        <a:rPr lang="en-AU" baseline="0" dirty="0" smtClean="0"/>
                        <a:t> Name</a:t>
                      </a:r>
                      <a:endParaRPr lang="en-AU" dirty="0"/>
                    </a:p>
                  </a:txBody>
                  <a:tcPr/>
                </a:tc>
                <a:tc>
                  <a:txBody>
                    <a:bodyPr/>
                    <a:lstStyle/>
                    <a:p>
                      <a:r>
                        <a:rPr lang="en-AU" dirty="0" smtClean="0"/>
                        <a:t>Opening Balance</a:t>
                      </a:r>
                      <a:endParaRPr lang="en-AU" dirty="0"/>
                    </a:p>
                  </a:txBody>
                  <a:tcPr/>
                </a:tc>
                <a:tc>
                  <a:txBody>
                    <a:bodyPr/>
                    <a:lstStyle/>
                    <a:p>
                      <a:r>
                        <a:rPr lang="en-AU" dirty="0" smtClean="0"/>
                        <a:t>Deposits</a:t>
                      </a:r>
                      <a:endParaRPr lang="en-AU" dirty="0"/>
                    </a:p>
                  </a:txBody>
                  <a:tcPr/>
                </a:tc>
                <a:tc>
                  <a:txBody>
                    <a:bodyPr/>
                    <a:lstStyle/>
                    <a:p>
                      <a:r>
                        <a:rPr lang="en-AU" dirty="0" smtClean="0"/>
                        <a:t>Withdrawals</a:t>
                      </a:r>
                      <a:endParaRPr lang="en-AU" dirty="0"/>
                    </a:p>
                  </a:txBody>
                  <a:tcPr/>
                </a:tc>
                <a:tc>
                  <a:txBody>
                    <a:bodyPr/>
                    <a:lstStyle/>
                    <a:p>
                      <a:r>
                        <a:rPr lang="en-AU" dirty="0" smtClean="0"/>
                        <a:t>Interest</a:t>
                      </a:r>
                      <a:endParaRPr lang="en-AU" dirty="0"/>
                    </a:p>
                  </a:txBody>
                  <a:tcPr/>
                </a:tc>
                <a:tc>
                  <a:txBody>
                    <a:bodyPr/>
                    <a:lstStyle/>
                    <a:p>
                      <a:r>
                        <a:rPr lang="en-AU" dirty="0" smtClean="0"/>
                        <a:t>Fees</a:t>
                      </a:r>
                      <a:endParaRPr lang="en-AU" dirty="0"/>
                    </a:p>
                  </a:txBody>
                  <a:tcPr/>
                </a:tc>
                <a:tc>
                  <a:txBody>
                    <a:bodyPr/>
                    <a:lstStyle/>
                    <a:p>
                      <a:r>
                        <a:rPr lang="en-AU" dirty="0" smtClean="0"/>
                        <a:t>Closing Balance</a:t>
                      </a:r>
                      <a:endParaRPr lang="en-AU" dirty="0"/>
                    </a:p>
                  </a:txBody>
                  <a:tcPr/>
                </a:tc>
                <a:extLst>
                  <a:ext uri="{0D108BD9-81ED-4DB2-BD59-A6C34878D82A}">
                    <a16:rowId xmlns:a16="http://schemas.microsoft.com/office/drawing/2014/main" val="335628808"/>
                  </a:ext>
                </a:extLst>
              </a:tr>
              <a:tr h="438222">
                <a:tc>
                  <a:txBody>
                    <a:bodyPr/>
                    <a:lstStyle/>
                    <a:p>
                      <a:r>
                        <a:rPr lang="en-AU" dirty="0" smtClean="0"/>
                        <a:t>1</a:t>
                      </a:r>
                      <a:endParaRPr lang="en-AU" dirty="0"/>
                    </a:p>
                  </a:txBody>
                  <a:tcPr/>
                </a:tc>
                <a:tc>
                  <a:txBody>
                    <a:bodyPr/>
                    <a:lstStyle/>
                    <a:p>
                      <a:r>
                        <a:rPr lang="en-AU" dirty="0" smtClean="0"/>
                        <a:t>123-123</a:t>
                      </a:r>
                      <a:endParaRPr lang="en-AU" dirty="0"/>
                    </a:p>
                  </a:txBody>
                  <a:tcPr/>
                </a:tc>
                <a:tc>
                  <a:txBody>
                    <a:bodyPr/>
                    <a:lstStyle/>
                    <a:p>
                      <a:r>
                        <a:rPr lang="en-AU" dirty="0" smtClean="0"/>
                        <a:t>45678912</a:t>
                      </a:r>
                      <a:endParaRPr lang="en-AU" dirty="0"/>
                    </a:p>
                  </a:txBody>
                  <a:tcPr/>
                </a:tc>
                <a:tc>
                  <a:txBody>
                    <a:bodyPr/>
                    <a:lstStyle/>
                    <a:p>
                      <a:r>
                        <a:rPr lang="en-AU" dirty="0" smtClean="0"/>
                        <a:t>XXX</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1391728367"/>
                  </a:ext>
                </a:extLst>
              </a:tr>
              <a:tr h="438222">
                <a:tc>
                  <a:txBody>
                    <a:bodyPr/>
                    <a:lstStyle/>
                    <a:p>
                      <a:r>
                        <a:rPr lang="en-AU" dirty="0" smtClean="0"/>
                        <a:t>2</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t>123-123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45678913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smtClean="0">
                          <a:ln>
                            <a:noFill/>
                          </a:ln>
                          <a:solidFill>
                            <a:prstClr val="black"/>
                          </a:solidFill>
                          <a:effectLst/>
                          <a:uLnTx/>
                          <a:uFillTx/>
                          <a:latin typeface="Calibri" panose="020F0502020204030204"/>
                          <a:ea typeface="+mn-ea"/>
                          <a:cs typeface="+mn-cs"/>
                        </a:rPr>
                        <a:t>XXX</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AU" dirty="0" smtClean="0"/>
                        <a:t>$$$</a:t>
                      </a:r>
                      <a:endParaRPr lang="en-AU" dirty="0"/>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4126329769"/>
                  </a:ext>
                </a:extLst>
              </a:tr>
              <a:tr h="438222">
                <a:tc>
                  <a:txBody>
                    <a:bodyPr/>
                    <a:lstStyle/>
                    <a:p>
                      <a:r>
                        <a:rPr lang="en-AU" dirty="0" smtClean="0"/>
                        <a:t>3</a:t>
                      </a:r>
                      <a:endParaRPr lang="en-AU"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123-123</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45678914</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smtClean="0">
                          <a:ln>
                            <a:noFill/>
                          </a:ln>
                          <a:solidFill>
                            <a:prstClr val="black"/>
                          </a:solidFill>
                          <a:effectLst/>
                          <a:uLnTx/>
                          <a:uFillTx/>
                          <a:latin typeface="Calibri" panose="020F0502020204030204"/>
                          <a:ea typeface="+mn-ea"/>
                          <a:cs typeface="+mn-cs"/>
                        </a:rPr>
                        <a:t>XXX</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r>
                        <a:rPr lang="en-AU" dirty="0" smtClean="0"/>
                        <a:t>$$$</a:t>
                      </a:r>
                      <a:endParaRPr lang="en-AU" dirty="0"/>
                    </a:p>
                  </a:txBody>
                  <a:tcPr/>
                </a:tc>
                <a:tc>
                  <a:txBody>
                    <a:bodyPr/>
                    <a:lstStyle/>
                    <a:p>
                      <a:endParaRPr lang="en-AU"/>
                    </a:p>
                  </a:txBody>
                  <a:tcPr/>
                </a:tc>
                <a:tc>
                  <a:txBody>
                    <a:bodyPr/>
                    <a:lstStyle/>
                    <a:p>
                      <a:endParaRPr lang="en-AU"/>
                    </a:p>
                  </a:txBody>
                  <a:tcPr/>
                </a:tc>
                <a:tc>
                  <a:txBody>
                    <a:bodyPr/>
                    <a:lstStyle/>
                    <a:p>
                      <a:r>
                        <a:rPr lang="en-AU" dirty="0" smtClean="0"/>
                        <a:t>$</a:t>
                      </a:r>
                      <a:endParaRPr lang="en-AU" dirty="0"/>
                    </a:p>
                  </a:txBody>
                  <a:tcPr/>
                </a:tc>
                <a:tc>
                  <a:txBody>
                    <a:bodyPr/>
                    <a:lstStyle/>
                    <a:p>
                      <a:r>
                        <a:rPr lang="en-AU" dirty="0" smtClean="0"/>
                        <a:t>-$</a:t>
                      </a:r>
                      <a:endParaRPr lang="en-AU" dirty="0"/>
                    </a:p>
                  </a:txBody>
                  <a:tcPr/>
                </a:tc>
                <a:tc>
                  <a:txBody>
                    <a:bodyPr/>
                    <a:lstStyle/>
                    <a:p>
                      <a:r>
                        <a:rPr lang="en-AU" dirty="0" smtClean="0"/>
                        <a:t>$$$</a:t>
                      </a:r>
                      <a:endParaRPr lang="en-AU" dirty="0"/>
                    </a:p>
                  </a:txBody>
                  <a:tcPr/>
                </a:tc>
                <a:extLst>
                  <a:ext uri="{0D108BD9-81ED-4DB2-BD59-A6C34878D82A}">
                    <a16:rowId xmlns:a16="http://schemas.microsoft.com/office/drawing/2014/main" val="2557178489"/>
                  </a:ext>
                </a:extLst>
              </a:tr>
            </a:tbl>
          </a:graphicData>
        </a:graphic>
      </p:graphicFrame>
    </p:spTree>
    <p:extLst>
      <p:ext uri="{BB962C8B-B14F-4D97-AF65-F5344CB8AC3E}">
        <p14:creationId xmlns:p14="http://schemas.microsoft.com/office/powerpoint/2010/main" val="1119960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Account Naming (Regulation </a:t>
            </a:r>
            <a:r>
              <a:rPr lang="en-AU" dirty="0" smtClean="0"/>
              <a:t>6B)</a:t>
            </a:r>
            <a:endParaRPr lang="en-AU" dirty="0"/>
          </a:p>
        </p:txBody>
      </p:sp>
      <p:sp>
        <p:nvSpPr>
          <p:cNvPr id="3" name="Content Placeholder 2"/>
          <p:cNvSpPr>
            <a:spLocks noGrp="1"/>
          </p:cNvSpPr>
          <p:nvPr>
            <p:ph idx="1"/>
          </p:nvPr>
        </p:nvSpPr>
        <p:spPr>
          <a:xfrm>
            <a:off x="677334" y="1482291"/>
            <a:ext cx="8596668" cy="4559071"/>
          </a:xfrm>
        </p:spPr>
        <p:txBody>
          <a:bodyPr>
            <a:normAutofit fontScale="92500" lnSpcReduction="20000"/>
          </a:bodyPr>
          <a:lstStyle/>
          <a:p>
            <a:pPr marL="0" indent="0">
              <a:buNone/>
            </a:pPr>
            <a:r>
              <a:rPr lang="en-AU" sz="2400" b="1" dirty="0" smtClean="0"/>
              <a:t>Sole </a:t>
            </a:r>
            <a:r>
              <a:rPr lang="en-AU" sz="2400" b="1" dirty="0"/>
              <a:t>trader </a:t>
            </a:r>
            <a:endParaRPr lang="en-AU" sz="2400" b="1" dirty="0" smtClean="0"/>
          </a:p>
          <a:p>
            <a:pPr marL="0" indent="0">
              <a:buNone/>
            </a:pPr>
            <a:r>
              <a:rPr lang="en-AU" sz="2400" dirty="0" smtClean="0"/>
              <a:t>SA </a:t>
            </a:r>
            <a:r>
              <a:rPr lang="en-AU" sz="2400" dirty="0"/>
              <a:t>Trust Account – Mary Smith T/A XYZ Settlements – </a:t>
            </a:r>
            <a:r>
              <a:rPr lang="en-AU" sz="2400" dirty="0" smtClean="0"/>
              <a:t>TC12345</a:t>
            </a:r>
          </a:p>
          <a:p>
            <a:pPr marL="0" indent="0">
              <a:buNone/>
            </a:pPr>
            <a:r>
              <a:rPr lang="en-AU" sz="2400" b="1" dirty="0" smtClean="0"/>
              <a:t>Partnership</a:t>
            </a:r>
            <a:r>
              <a:rPr lang="en-AU" sz="2400" dirty="0" smtClean="0"/>
              <a:t> </a:t>
            </a:r>
          </a:p>
          <a:p>
            <a:pPr marL="0" indent="0">
              <a:buNone/>
            </a:pPr>
            <a:r>
              <a:rPr lang="en-AU" sz="2400" dirty="0" smtClean="0"/>
              <a:t>SA </a:t>
            </a:r>
            <a:r>
              <a:rPr lang="en-AU" sz="2400" dirty="0"/>
              <a:t>Trust Account – Mary Smith and Bill Jones T/A ABC Settlements – TC12346 </a:t>
            </a:r>
            <a:endParaRPr lang="en-AU" sz="2400" dirty="0" smtClean="0"/>
          </a:p>
          <a:p>
            <a:pPr marL="0" indent="0">
              <a:buNone/>
            </a:pPr>
            <a:r>
              <a:rPr lang="en-AU" sz="2400" b="1" dirty="0" smtClean="0"/>
              <a:t>Body </a:t>
            </a:r>
            <a:r>
              <a:rPr lang="en-AU" sz="2400" b="1" dirty="0"/>
              <a:t>corporate </a:t>
            </a:r>
            <a:endParaRPr lang="en-AU" sz="2400" b="1" dirty="0" smtClean="0"/>
          </a:p>
          <a:p>
            <a:pPr marL="0" indent="0">
              <a:buNone/>
            </a:pPr>
            <a:r>
              <a:rPr lang="en-AU" sz="2400" dirty="0" smtClean="0"/>
              <a:t>SA </a:t>
            </a:r>
            <a:r>
              <a:rPr lang="en-AU" sz="2400" dirty="0"/>
              <a:t>Trust Account – ABC Pty Ltd T/A DEF Settlements – </a:t>
            </a:r>
            <a:r>
              <a:rPr lang="en-AU" sz="2400" dirty="0" smtClean="0"/>
              <a:t>TC12347</a:t>
            </a:r>
          </a:p>
          <a:p>
            <a:pPr marL="0" indent="0">
              <a:buNone/>
            </a:pPr>
            <a:r>
              <a:rPr lang="en-AU" sz="2400" b="1" dirty="0"/>
              <a:t>Interest Bearing Trust </a:t>
            </a:r>
            <a:r>
              <a:rPr lang="en-AU" sz="2400" b="1" dirty="0" smtClean="0"/>
              <a:t>Accounts</a:t>
            </a:r>
          </a:p>
          <a:p>
            <a:pPr marL="0" indent="0">
              <a:buNone/>
            </a:pPr>
            <a:r>
              <a:rPr lang="en-AU" sz="2400" dirty="0"/>
              <a:t>SA Trust Account – IB – ABC Pty Ltd T/A DEF Settlements in trust for Joe Smith – </a:t>
            </a:r>
            <a:r>
              <a:rPr lang="en-AU" sz="2400" dirty="0" smtClean="0"/>
              <a:t>TC12347</a:t>
            </a:r>
          </a:p>
          <a:p>
            <a:pPr marL="0" indent="0">
              <a:buNone/>
            </a:pPr>
            <a:endParaRPr lang="en-AU" sz="2400" dirty="0"/>
          </a:p>
          <a:p>
            <a:r>
              <a:rPr lang="en-AU" sz="2400" dirty="0" smtClean="0"/>
              <a:t>Opening and closing accounts – must advise DMIRS (standard form)</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13314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Depositing trust money</a:t>
            </a:r>
            <a:endParaRPr lang="en-AU" dirty="0"/>
          </a:p>
        </p:txBody>
      </p:sp>
      <p:sp>
        <p:nvSpPr>
          <p:cNvPr id="3" name="Content Placeholder 2"/>
          <p:cNvSpPr>
            <a:spLocks noGrp="1"/>
          </p:cNvSpPr>
          <p:nvPr>
            <p:ph idx="1"/>
          </p:nvPr>
        </p:nvSpPr>
        <p:spPr/>
        <p:txBody>
          <a:bodyPr>
            <a:normAutofit/>
          </a:bodyPr>
          <a:lstStyle/>
          <a:p>
            <a:r>
              <a:rPr lang="en-AU" sz="2400" dirty="0" smtClean="0"/>
              <a:t>Receipt issued and all details included (Regulation 6E)</a:t>
            </a:r>
          </a:p>
          <a:p>
            <a:pPr lvl="1"/>
            <a:r>
              <a:rPr lang="en-AU" sz="2200" dirty="0" smtClean="0"/>
              <a:t>Not required for electronic receipts</a:t>
            </a:r>
          </a:p>
          <a:p>
            <a:r>
              <a:rPr lang="en-AU" sz="2400" dirty="0" smtClean="0"/>
              <a:t>All </a:t>
            </a:r>
            <a:r>
              <a:rPr lang="en-AU" sz="2400" dirty="0"/>
              <a:t>trust money must be deposited in the trust account with an authorised financial institution </a:t>
            </a:r>
            <a:r>
              <a:rPr lang="en-AU" sz="2400" b="1" dirty="0"/>
              <a:t>as soon as practicable </a:t>
            </a:r>
            <a:r>
              <a:rPr lang="en-AU" sz="2400" dirty="0"/>
              <a:t>after it is received. </a:t>
            </a:r>
            <a:r>
              <a:rPr lang="en-AU" sz="2400" dirty="0" smtClean="0"/>
              <a:t>(49(1))</a:t>
            </a:r>
          </a:p>
          <a:p>
            <a:pPr lvl="1"/>
            <a:r>
              <a:rPr lang="en-AU" sz="2200" dirty="0" smtClean="0"/>
              <a:t>It </a:t>
            </a:r>
            <a:r>
              <a:rPr lang="en-AU" sz="2200" dirty="0"/>
              <a:t>is the view of the Department that, ‘as soon as practicable’ means </a:t>
            </a:r>
            <a:r>
              <a:rPr lang="en-AU" sz="2200" b="1" dirty="0"/>
              <a:t>by close of business the next working day.</a:t>
            </a:r>
            <a:endParaRPr lang="en-AU" sz="22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625608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Withdrawing trust money</a:t>
            </a:r>
            <a:endParaRPr lang="en-AU" dirty="0"/>
          </a:p>
        </p:txBody>
      </p:sp>
      <p:sp>
        <p:nvSpPr>
          <p:cNvPr id="3" name="Content Placeholder 2"/>
          <p:cNvSpPr>
            <a:spLocks noGrp="1"/>
          </p:cNvSpPr>
          <p:nvPr>
            <p:ph idx="1"/>
          </p:nvPr>
        </p:nvSpPr>
        <p:spPr/>
        <p:txBody>
          <a:bodyPr>
            <a:normAutofit/>
          </a:bodyPr>
          <a:lstStyle/>
          <a:p>
            <a:r>
              <a:rPr lang="en-AU" sz="2400" dirty="0" smtClean="0"/>
              <a:t>Cheques (if used)</a:t>
            </a:r>
          </a:p>
          <a:p>
            <a:pPr lvl="1"/>
            <a:r>
              <a:rPr lang="en-AU" sz="2200" dirty="0"/>
              <a:t>Never pre-signed, </a:t>
            </a:r>
            <a:endParaRPr lang="en-AU" sz="2200" dirty="0" smtClean="0"/>
          </a:p>
          <a:p>
            <a:pPr lvl="1"/>
            <a:r>
              <a:rPr lang="en-AU" sz="2200" dirty="0" smtClean="0"/>
              <a:t>Insert “not </a:t>
            </a:r>
            <a:r>
              <a:rPr lang="en-AU" sz="2200" dirty="0"/>
              <a:t>negotiable – account payee </a:t>
            </a:r>
            <a:r>
              <a:rPr lang="en-AU" sz="2200" dirty="0" smtClean="0"/>
              <a:t>only”</a:t>
            </a:r>
          </a:p>
          <a:p>
            <a:pPr lvl="1"/>
            <a:r>
              <a:rPr lang="en-AU" sz="2200" dirty="0" smtClean="0"/>
              <a:t>cross </a:t>
            </a:r>
            <a:r>
              <a:rPr lang="en-AU" sz="2200" dirty="0"/>
              <a:t>out </a:t>
            </a:r>
            <a:r>
              <a:rPr lang="en-AU" sz="2200" dirty="0" smtClean="0"/>
              <a:t>“or bearer”</a:t>
            </a:r>
            <a:endParaRPr lang="en-AU" sz="2200" dirty="0" smtClean="0"/>
          </a:p>
          <a:p>
            <a:r>
              <a:rPr lang="en-AU" sz="2400" dirty="0" smtClean="0"/>
              <a:t>Ensure funds cleared before disbursing</a:t>
            </a:r>
          </a:p>
          <a:p>
            <a:r>
              <a:rPr lang="en-AU" sz="2400" dirty="0" smtClean="0"/>
              <a:t>Overdrawn account / trust ledger (49C(3))</a:t>
            </a:r>
          </a:p>
          <a:p>
            <a:pPr lvl="1"/>
            <a:r>
              <a:rPr lang="en-AU" sz="2200" dirty="0" smtClean="0"/>
              <a:t>Advise DMIRS &amp; Auditor immediately</a:t>
            </a:r>
          </a:p>
          <a:p>
            <a:pPr lvl="1"/>
            <a:r>
              <a:rPr lang="en-AU" sz="2200" dirty="0" smtClean="0"/>
              <a:t>Replace funds from Agent’s general account</a:t>
            </a:r>
            <a:endParaRPr lang="en-AU"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45973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Files</a:t>
            </a:r>
            <a:endParaRPr lang="en-AU" dirty="0"/>
          </a:p>
        </p:txBody>
      </p:sp>
      <p:sp>
        <p:nvSpPr>
          <p:cNvPr id="3" name="Content Placeholder 2"/>
          <p:cNvSpPr>
            <a:spLocks noGrp="1"/>
          </p:cNvSpPr>
          <p:nvPr>
            <p:ph idx="1"/>
          </p:nvPr>
        </p:nvSpPr>
        <p:spPr/>
        <p:txBody>
          <a:bodyPr>
            <a:normAutofit lnSpcReduction="10000"/>
          </a:bodyPr>
          <a:lstStyle/>
          <a:p>
            <a:r>
              <a:rPr lang="en-AU" sz="2400" dirty="0" smtClean="0"/>
              <a:t>Records </a:t>
            </a:r>
            <a:r>
              <a:rPr lang="en-AU" sz="2400" dirty="0"/>
              <a:t>are properly maintained and can be conveniently and properly </a:t>
            </a:r>
            <a:r>
              <a:rPr lang="en-AU" sz="2400" dirty="0" smtClean="0"/>
              <a:t>audited (49(6))</a:t>
            </a:r>
          </a:p>
          <a:p>
            <a:pPr lvl="1"/>
            <a:r>
              <a:rPr lang="en-AU" sz="2200" dirty="0" smtClean="0"/>
              <a:t>List of clients / files</a:t>
            </a:r>
          </a:p>
          <a:p>
            <a:r>
              <a:rPr lang="en-AU" sz="2400" dirty="0" smtClean="0"/>
              <a:t>Full and </a:t>
            </a:r>
            <a:r>
              <a:rPr lang="en-AU" sz="2400" dirty="0"/>
              <a:t>accurate records of receipts and payments are </a:t>
            </a:r>
            <a:r>
              <a:rPr lang="en-AU" sz="2400" dirty="0" smtClean="0"/>
              <a:t>maintained (49(6))</a:t>
            </a:r>
          </a:p>
          <a:p>
            <a:pPr lvl="1"/>
            <a:r>
              <a:rPr lang="en-AU" sz="2200" dirty="0" smtClean="0"/>
              <a:t>Added to each file, or in software</a:t>
            </a:r>
          </a:p>
          <a:p>
            <a:r>
              <a:rPr lang="en-AU" sz="2400" dirty="0" smtClean="0"/>
              <a:t>Entitlement to commissions (43 &amp; 44)</a:t>
            </a:r>
          </a:p>
          <a:p>
            <a:pPr lvl="1"/>
            <a:r>
              <a:rPr lang="en-AU" sz="2200" dirty="0" smtClean="0"/>
              <a:t>Validly appointed &amp; settlement has occurred</a:t>
            </a:r>
          </a:p>
          <a:p>
            <a:pPr lvl="1"/>
            <a:r>
              <a:rPr lang="en-AU" sz="2200" dirty="0" smtClean="0"/>
              <a:t>Charges agreed &amp; support for expenses</a:t>
            </a:r>
            <a:endParaRPr lang="en-AU" sz="2200" dirty="0"/>
          </a:p>
          <a:p>
            <a:pPr lvl="1"/>
            <a:endParaRPr lang="en-AU" sz="2200" dirty="0" smtClean="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551075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p:txBody>
          <a:bodyPr>
            <a:noAutofit/>
          </a:bodyPr>
          <a:lstStyle/>
          <a:p>
            <a:pPr marL="533400" indent="-533400"/>
            <a:r>
              <a:rPr lang="en-US" sz="3600" dirty="0" smtClean="0"/>
              <a:t>Bathrooms</a:t>
            </a:r>
          </a:p>
          <a:p>
            <a:pPr marL="533400" indent="-533400"/>
            <a:r>
              <a:rPr lang="en-US" sz="3600" dirty="0" smtClean="0"/>
              <a:t>In case of Emergency</a:t>
            </a:r>
            <a:endParaRPr lang="en-US" sz="3600" dirty="0"/>
          </a:p>
          <a:p>
            <a:pPr marL="533400" indent="-533400"/>
            <a:r>
              <a:rPr lang="en-US" sz="3600" dirty="0" smtClean="0"/>
              <a:t>Food </a:t>
            </a:r>
            <a:r>
              <a:rPr lang="en-US" sz="3600" dirty="0"/>
              <a:t>and </a:t>
            </a:r>
            <a:r>
              <a:rPr lang="en-US" sz="3600" dirty="0" smtClean="0"/>
              <a:t>Drinks</a:t>
            </a:r>
            <a:endParaRPr lang="en-US" sz="3600" dirty="0"/>
          </a:p>
          <a:p>
            <a:pPr marL="533400" indent="-533400"/>
            <a:r>
              <a:rPr lang="en-US" sz="3600" dirty="0" smtClean="0"/>
              <a:t>Mobile phones</a:t>
            </a:r>
            <a:endParaRPr lang="en-US" sz="3600" dirty="0"/>
          </a:p>
          <a:p>
            <a:pPr marL="533400" indent="-533400"/>
            <a:r>
              <a:rPr lang="en-US" sz="3600" dirty="0" smtClean="0"/>
              <a:t>Slides will be provided</a:t>
            </a:r>
          </a:p>
          <a:p>
            <a:pPr marL="533400" indent="-533400"/>
            <a:r>
              <a:rPr lang="en-US" sz="3600" dirty="0" smtClean="0"/>
              <a:t>Feedback</a:t>
            </a:r>
            <a:endParaRPr lang="en-US" sz="3600" dirty="0"/>
          </a:p>
        </p:txBody>
      </p:sp>
      <p:sp>
        <p:nvSpPr>
          <p:cNvPr id="5" name="Title 4"/>
          <p:cNvSpPr>
            <a:spLocks noGrp="1"/>
          </p:cNvSpPr>
          <p:nvPr>
            <p:ph type="title"/>
          </p:nvPr>
        </p:nvSpPr>
        <p:spPr/>
        <p:txBody>
          <a:bodyPr/>
          <a:lstStyle/>
          <a:p>
            <a:r>
              <a:rPr lang="en-AU" dirty="0"/>
              <a:t>Housekeeping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30394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Client Files</a:t>
            </a:r>
            <a:endParaRPr lang="en-AU" dirty="0"/>
          </a:p>
        </p:txBody>
      </p:sp>
      <p:sp>
        <p:nvSpPr>
          <p:cNvPr id="3" name="Content Placeholder 2"/>
          <p:cNvSpPr>
            <a:spLocks noGrp="1"/>
          </p:cNvSpPr>
          <p:nvPr>
            <p:ph idx="1"/>
          </p:nvPr>
        </p:nvSpPr>
        <p:spPr/>
        <p:txBody>
          <a:bodyPr>
            <a:normAutofit fontScale="92500" lnSpcReduction="10000"/>
          </a:bodyPr>
          <a:lstStyle/>
          <a:p>
            <a:r>
              <a:rPr lang="en-AU" sz="2400" dirty="0" smtClean="0"/>
              <a:t>Valid authority to act (43)</a:t>
            </a:r>
          </a:p>
          <a:p>
            <a:pPr lvl="1"/>
            <a:r>
              <a:rPr lang="en-AU" sz="2200" dirty="0" smtClean="0"/>
              <a:t>Signed by client (43(2))</a:t>
            </a:r>
          </a:p>
          <a:p>
            <a:pPr lvl="1"/>
            <a:r>
              <a:rPr lang="en-AU" sz="2200" dirty="0" smtClean="0"/>
              <a:t>Identifies property (43(2)(a))</a:t>
            </a:r>
          </a:p>
          <a:p>
            <a:pPr lvl="1"/>
            <a:r>
              <a:rPr lang="en-AU" sz="2200" dirty="0" smtClean="0"/>
              <a:t>Copy given to client </a:t>
            </a:r>
            <a:r>
              <a:rPr lang="en-AU" sz="2200" dirty="0"/>
              <a:t>(43(2</a:t>
            </a:r>
            <a:r>
              <a:rPr lang="en-AU" sz="2200" dirty="0" smtClean="0"/>
              <a:t>)(c))</a:t>
            </a:r>
          </a:p>
          <a:p>
            <a:pPr lvl="1"/>
            <a:r>
              <a:rPr lang="en-AU" sz="2200" dirty="0" smtClean="0"/>
              <a:t>Statement </a:t>
            </a:r>
            <a:r>
              <a:rPr lang="en-AU" sz="2200" dirty="0"/>
              <a:t>on commissions (Regulation 6AA</a:t>
            </a:r>
            <a:r>
              <a:rPr lang="en-AU" sz="2200" dirty="0" smtClean="0"/>
              <a:t>)</a:t>
            </a:r>
          </a:p>
          <a:p>
            <a:r>
              <a:rPr lang="en-AU" sz="2400" dirty="0" smtClean="0"/>
              <a:t>Security of documents (Privacy Act)</a:t>
            </a:r>
          </a:p>
          <a:p>
            <a:pPr lvl="1"/>
            <a:r>
              <a:rPr lang="en-AU" sz="2200" dirty="0" smtClean="0"/>
              <a:t>IT Security / physical security / back-ups</a:t>
            </a:r>
          </a:p>
          <a:p>
            <a:pPr lvl="1"/>
            <a:r>
              <a:rPr lang="en-AU" sz="2200" dirty="0" smtClean="0"/>
              <a:t>Mandatory data breach reporting</a:t>
            </a:r>
          </a:p>
          <a:p>
            <a:r>
              <a:rPr lang="en-AU" sz="2400" dirty="0"/>
              <a:t>Verification of ID (Article 10 of Code of Conduct)</a:t>
            </a:r>
            <a:endParaRPr lang="en-AU" sz="2400" dirty="0"/>
          </a:p>
          <a:p>
            <a:pPr lvl="1"/>
            <a:endParaRPr lang="en-AU" sz="2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849155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Requirements</a:t>
            </a:r>
            <a:endParaRPr lang="en-AU" dirty="0"/>
          </a:p>
        </p:txBody>
      </p:sp>
      <p:sp>
        <p:nvSpPr>
          <p:cNvPr id="3" name="Content Placeholder 2"/>
          <p:cNvSpPr>
            <a:spLocks noGrp="1"/>
          </p:cNvSpPr>
          <p:nvPr>
            <p:ph idx="1"/>
          </p:nvPr>
        </p:nvSpPr>
        <p:spPr/>
        <p:txBody>
          <a:bodyPr>
            <a:normAutofit/>
          </a:bodyPr>
          <a:lstStyle/>
          <a:p>
            <a:r>
              <a:rPr lang="en-AU" sz="2400" dirty="0" smtClean="0"/>
              <a:t>No buffer funds</a:t>
            </a:r>
          </a:p>
          <a:p>
            <a:r>
              <a:rPr lang="en-AU" sz="2400" dirty="0" smtClean="0"/>
              <a:t>Record &amp; narration for journals</a:t>
            </a:r>
          </a:p>
          <a:p>
            <a:pPr lvl="1"/>
            <a:r>
              <a:rPr lang="en-AU" sz="2200" dirty="0" smtClean="0"/>
              <a:t>Sufficient details</a:t>
            </a:r>
          </a:p>
          <a:p>
            <a:r>
              <a:rPr lang="en-AU" sz="2400" dirty="0" smtClean="0"/>
              <a:t>Quarterly audit for new settlement agents</a:t>
            </a:r>
          </a:p>
          <a:p>
            <a:r>
              <a:rPr lang="en-AU" sz="2400" dirty="0" smtClean="0"/>
              <a:t>Termination audit</a:t>
            </a:r>
          </a:p>
          <a:p>
            <a:pPr lvl="1"/>
            <a:r>
              <a:rPr lang="en-AU" sz="2200" dirty="0" smtClean="0"/>
              <a:t>Due 5 months after closing</a:t>
            </a:r>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018949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Proactive Compliance</a:t>
            </a:r>
            <a:endParaRPr lang="en-AU" dirty="0"/>
          </a:p>
        </p:txBody>
      </p:sp>
      <p:sp>
        <p:nvSpPr>
          <p:cNvPr id="3" name="Content Placeholder 2"/>
          <p:cNvSpPr>
            <a:spLocks noGrp="1"/>
          </p:cNvSpPr>
          <p:nvPr>
            <p:ph idx="1"/>
          </p:nvPr>
        </p:nvSpPr>
        <p:spPr/>
        <p:txBody>
          <a:bodyPr>
            <a:normAutofit/>
          </a:bodyPr>
          <a:lstStyle/>
          <a:p>
            <a:r>
              <a:rPr lang="en-AU" sz="2400" dirty="0" smtClean="0"/>
              <a:t>Checklist used is available</a:t>
            </a:r>
          </a:p>
          <a:p>
            <a:pPr lvl="1"/>
            <a:r>
              <a:rPr lang="en-AU" sz="2200" dirty="0">
                <a:hlinkClick r:id="rId2"/>
              </a:rPr>
              <a:t>https://</a:t>
            </a:r>
            <a:r>
              <a:rPr lang="en-AU" sz="2200" dirty="0" smtClean="0">
                <a:hlinkClick r:id="rId2"/>
              </a:rPr>
              <a:t>www.commerce.wa.gov.au/publications/proactive-compliance-visits-settlements-agents</a:t>
            </a:r>
            <a:endParaRPr lang="en-AU" sz="2200" dirty="0" smtClean="0"/>
          </a:p>
          <a:p>
            <a:r>
              <a:rPr lang="en-AU" sz="2400" dirty="0" smtClean="0"/>
              <a:t>Ensure you are complying with all items</a:t>
            </a:r>
          </a:p>
          <a:p>
            <a:r>
              <a:rPr lang="en-AU" sz="2400" dirty="0" smtClean="0"/>
              <a:t>Breach in proactive visit may also have to be reported in audit visit</a:t>
            </a:r>
            <a:endParaRPr lang="en-AU" sz="2400" dirty="0"/>
          </a:p>
          <a:p>
            <a:pPr lvl="1"/>
            <a:endParaRPr lang="en-AU" sz="2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56136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Unclaimed </a:t>
            </a:r>
            <a:r>
              <a:rPr lang="en-AU" dirty="0" smtClean="0"/>
              <a:t>Monies</a:t>
            </a:r>
            <a:endParaRPr lang="en-AU" dirty="0"/>
          </a:p>
        </p:txBody>
      </p:sp>
      <p:sp>
        <p:nvSpPr>
          <p:cNvPr id="3" name="Content Placeholder 2"/>
          <p:cNvSpPr>
            <a:spLocks noGrp="1"/>
          </p:cNvSpPr>
          <p:nvPr>
            <p:ph idx="1"/>
          </p:nvPr>
        </p:nvSpPr>
        <p:spPr/>
        <p:txBody>
          <a:bodyPr>
            <a:normAutofit/>
          </a:bodyPr>
          <a:lstStyle/>
          <a:p>
            <a:r>
              <a:rPr lang="en-AU" sz="2400" dirty="0" smtClean="0"/>
              <a:t>Lodgement process is long, involves lots of waiting</a:t>
            </a:r>
          </a:p>
          <a:p>
            <a:r>
              <a:rPr lang="en-AU" sz="2400" dirty="0" smtClean="0"/>
              <a:t>All unclaimed monies should be in one ledger</a:t>
            </a:r>
          </a:p>
          <a:p>
            <a:pPr lvl="1"/>
            <a:r>
              <a:rPr lang="en-AU" sz="2200" dirty="0" smtClean="0"/>
              <a:t>Should not be adjustments on bank reconciliation</a:t>
            </a:r>
          </a:p>
          <a:p>
            <a:r>
              <a:rPr lang="en-AU" sz="2400" dirty="0" smtClean="0"/>
              <a:t>Report to Treasury January each year</a:t>
            </a:r>
          </a:p>
          <a:p>
            <a:pPr lvl="1"/>
            <a:r>
              <a:rPr lang="en-AU" sz="2200" dirty="0" smtClean="0"/>
              <a:t>Have been holding money &gt;2 years</a:t>
            </a:r>
          </a:p>
          <a:p>
            <a:pPr lvl="1"/>
            <a:r>
              <a:rPr lang="en-AU" sz="2200" dirty="0" smtClean="0"/>
              <a:t>18 months later Treasury will request payment</a:t>
            </a:r>
          </a:p>
          <a:p>
            <a:r>
              <a:rPr lang="en-AU" sz="1000" dirty="0">
                <a:hlinkClick r:id="rId2"/>
              </a:rPr>
              <a:t>http://www.treasury.wa.gov.au/Unclaimed-money/Lodging-Monies-with-Treasury</a:t>
            </a:r>
            <a:r>
              <a:rPr lang="en-AU" sz="1000" dirty="0" smtClean="0">
                <a:hlinkClick r:id="rId2"/>
              </a:rPr>
              <a:t>/</a:t>
            </a:r>
            <a:r>
              <a:rPr lang="en-AU" sz="1000" dirty="0" smtClean="0"/>
              <a:t> </a:t>
            </a:r>
            <a:endParaRPr lang="en-AU" sz="1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86338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Common errors</a:t>
            </a:r>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12722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Bank Reconciliations – common errors</a:t>
            </a:r>
            <a:endParaRPr lang="en-AU" dirty="0"/>
          </a:p>
        </p:txBody>
      </p:sp>
      <p:sp>
        <p:nvSpPr>
          <p:cNvPr id="3" name="Content Placeholder 2"/>
          <p:cNvSpPr>
            <a:spLocks noGrp="1"/>
          </p:cNvSpPr>
          <p:nvPr>
            <p:ph idx="1"/>
          </p:nvPr>
        </p:nvSpPr>
        <p:spPr/>
        <p:txBody>
          <a:bodyPr>
            <a:normAutofit/>
          </a:bodyPr>
          <a:lstStyle/>
          <a:p>
            <a:r>
              <a:rPr lang="en-AU" sz="2400" dirty="0" smtClean="0"/>
              <a:t>Not signed</a:t>
            </a:r>
          </a:p>
          <a:p>
            <a:r>
              <a:rPr lang="en-AU" sz="2400" dirty="0" smtClean="0"/>
              <a:t>Not dated</a:t>
            </a:r>
            <a:endParaRPr lang="en-AU" sz="2400" dirty="0" smtClean="0"/>
          </a:p>
          <a:p>
            <a:r>
              <a:rPr lang="en-AU" sz="2400" dirty="0" smtClean="0"/>
              <a:t>Dated more than 10 business days after month end</a:t>
            </a:r>
          </a:p>
          <a:p>
            <a:r>
              <a:rPr lang="en-AU" sz="2400" dirty="0" smtClean="0"/>
              <a:t>Not to last business day of month</a:t>
            </a:r>
          </a:p>
          <a:p>
            <a:r>
              <a:rPr lang="en-AU" sz="2400" dirty="0" smtClean="0"/>
              <a:t>IBTA not reconciled</a:t>
            </a:r>
          </a:p>
          <a:p>
            <a:r>
              <a:rPr lang="en-AU" sz="2400" dirty="0" smtClean="0"/>
              <a:t>IBTA interest not recorded</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73474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Authority to act </a:t>
            </a:r>
            <a:r>
              <a:rPr lang="en-AU" dirty="0"/>
              <a:t>– common errors</a:t>
            </a:r>
            <a:endParaRPr lang="en-AU" dirty="0"/>
          </a:p>
        </p:txBody>
      </p:sp>
      <p:sp>
        <p:nvSpPr>
          <p:cNvPr id="3" name="Content Placeholder 2"/>
          <p:cNvSpPr>
            <a:spLocks noGrp="1"/>
          </p:cNvSpPr>
          <p:nvPr>
            <p:ph idx="1"/>
          </p:nvPr>
        </p:nvSpPr>
        <p:spPr/>
        <p:txBody>
          <a:bodyPr>
            <a:normAutofit/>
          </a:bodyPr>
          <a:lstStyle/>
          <a:p>
            <a:r>
              <a:rPr lang="en-AU" sz="2400" dirty="0" smtClean="0"/>
              <a:t>Not signed by client correctly</a:t>
            </a:r>
          </a:p>
          <a:p>
            <a:r>
              <a:rPr lang="en-AU" sz="2400" dirty="0" smtClean="0"/>
              <a:t>Acting for both parties – approval not on file</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335443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Common </a:t>
            </a:r>
            <a:r>
              <a:rPr lang="en-AU" dirty="0" smtClean="0"/>
              <a:t>Errors</a:t>
            </a:r>
            <a:endParaRPr lang="en-AU" dirty="0"/>
          </a:p>
        </p:txBody>
      </p:sp>
      <p:sp>
        <p:nvSpPr>
          <p:cNvPr id="3" name="Content Placeholder 2"/>
          <p:cNvSpPr>
            <a:spLocks noGrp="1"/>
          </p:cNvSpPr>
          <p:nvPr>
            <p:ph idx="1"/>
          </p:nvPr>
        </p:nvSpPr>
        <p:spPr/>
        <p:txBody>
          <a:bodyPr>
            <a:normAutofit lnSpcReduction="10000"/>
          </a:bodyPr>
          <a:lstStyle/>
          <a:p>
            <a:r>
              <a:rPr lang="en-AU" sz="2400" dirty="0" smtClean="0"/>
              <a:t>Certificates not on display</a:t>
            </a:r>
          </a:p>
          <a:p>
            <a:r>
              <a:rPr lang="en-AU" sz="2400" dirty="0" smtClean="0"/>
              <a:t>Expired certificate on display</a:t>
            </a:r>
          </a:p>
          <a:p>
            <a:r>
              <a:rPr lang="en-AU" sz="2400" dirty="0" smtClean="0"/>
              <a:t>Buffer funds</a:t>
            </a:r>
          </a:p>
          <a:p>
            <a:r>
              <a:rPr lang="en-AU" sz="2400" dirty="0" smtClean="0"/>
              <a:t>Suspense accounts</a:t>
            </a:r>
          </a:p>
          <a:p>
            <a:r>
              <a:rPr lang="en-AU" sz="2400" dirty="0" smtClean="0"/>
              <a:t>Agents fees not disbursed promptly</a:t>
            </a:r>
          </a:p>
          <a:p>
            <a:r>
              <a:rPr lang="en-AU" sz="2400" dirty="0" smtClean="0"/>
              <a:t>Errors in statutory declarations</a:t>
            </a:r>
          </a:p>
          <a:p>
            <a:r>
              <a:rPr lang="en-AU" sz="2400" dirty="0" smtClean="0"/>
              <a:t>Delay in depositing funds to trust account</a:t>
            </a:r>
          </a:p>
          <a:p>
            <a:r>
              <a:rPr lang="en-AU" sz="2400" dirty="0" smtClean="0"/>
              <a:t>Failure to report overdrawn accounts</a:t>
            </a: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686631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normAutofit fontScale="92500" lnSpcReduction="10000"/>
          </a:bodyPr>
          <a:lstStyle/>
          <a:p>
            <a:r>
              <a:rPr lang="en-AU" sz="2800" dirty="0"/>
              <a:t>Settlement Agents’ Trust account </a:t>
            </a:r>
            <a:r>
              <a:rPr lang="en-AU" sz="2800" dirty="0" smtClean="0"/>
              <a:t>handbook (28 pages)</a:t>
            </a:r>
            <a:endParaRPr lang="en-AU" sz="2800" dirty="0"/>
          </a:p>
          <a:p>
            <a:r>
              <a:rPr lang="en-AU" sz="2800" dirty="0" smtClean="0"/>
              <a:t>A </a:t>
            </a:r>
            <a:r>
              <a:rPr lang="en-AU" sz="2800" dirty="0"/>
              <a:t>guide to auditing trust accounts: </a:t>
            </a:r>
            <a:r>
              <a:rPr lang="en-AU" sz="2000" dirty="0"/>
              <a:t>Real estate agents, business agents, and settlement agents and business settlement </a:t>
            </a:r>
            <a:r>
              <a:rPr lang="en-AU" sz="2000" dirty="0" smtClean="0"/>
              <a:t>agents (50 pages)</a:t>
            </a:r>
            <a:endParaRPr lang="en-AU" sz="2000" dirty="0"/>
          </a:p>
          <a:p>
            <a:r>
              <a:rPr lang="en-AU" sz="2800" dirty="0" smtClean="0"/>
              <a:t>Settlement </a:t>
            </a:r>
            <a:r>
              <a:rPr lang="en-AU" sz="2800" dirty="0"/>
              <a:t>Agents Act 1981</a:t>
            </a:r>
          </a:p>
          <a:p>
            <a:r>
              <a:rPr lang="en-AU" sz="2800" dirty="0"/>
              <a:t>Settlement Agents Regulations </a:t>
            </a:r>
            <a:r>
              <a:rPr lang="en-AU" sz="2800" dirty="0" smtClean="0"/>
              <a:t>1982</a:t>
            </a:r>
          </a:p>
          <a:p>
            <a:r>
              <a:rPr lang="en-AU" sz="2800" dirty="0" smtClean="0"/>
              <a:t>DMIRS Newsletter </a:t>
            </a:r>
            <a:r>
              <a:rPr lang="en-AU" sz="1300" dirty="0" smtClean="0"/>
              <a:t>(</a:t>
            </a:r>
            <a:r>
              <a:rPr lang="en-AU" sz="1300" dirty="0">
                <a:hlinkClick r:id="rId2"/>
              </a:rPr>
              <a:t>https://</a:t>
            </a:r>
            <a:r>
              <a:rPr lang="en-AU" sz="1300" dirty="0" smtClean="0">
                <a:hlinkClick r:id="rId2"/>
              </a:rPr>
              <a:t>www.commerce.wa.gov.au/publications/subscribe-property-industries-bulletins</a:t>
            </a:r>
            <a:r>
              <a:rPr lang="en-AU" sz="1300" dirty="0" smtClean="0"/>
              <a:t>)</a:t>
            </a:r>
            <a:endParaRPr lang="en-AU" sz="1300" dirty="0" smtClean="0"/>
          </a:p>
          <a:p>
            <a:r>
              <a:rPr lang="en-AU" sz="2800" dirty="0" smtClean="0"/>
              <a:t>Australian Audit Newsletter </a:t>
            </a:r>
            <a:r>
              <a:rPr lang="en-AU" sz="1300" dirty="0" smtClean="0"/>
              <a:t>(</a:t>
            </a:r>
            <a:r>
              <a:rPr lang="en-AU" sz="1300" dirty="0">
                <a:hlinkClick r:id="rId3"/>
              </a:rPr>
              <a:t>https://</a:t>
            </a:r>
            <a:r>
              <a:rPr lang="en-AU" sz="1300" dirty="0" smtClean="0">
                <a:hlinkClick r:id="rId3"/>
              </a:rPr>
              <a:t>australianaudit.com.au/newsletter</a:t>
            </a:r>
            <a:r>
              <a:rPr lang="en-AU" sz="1300" dirty="0" smtClean="0"/>
              <a:t>)</a:t>
            </a:r>
            <a:endParaRPr lang="en-AU" sz="1300" dirty="0" smtClean="0"/>
          </a:p>
          <a:p>
            <a:endParaRPr lang="en-AU" sz="2400" dirty="0"/>
          </a:p>
          <a:p>
            <a:r>
              <a:rPr lang="en-AU" sz="1100" dirty="0">
                <a:hlinkClick r:id="rId4"/>
              </a:rPr>
              <a:t>https://www.commerce.wa.gov.au/consumer-protection/auditing-settlement-agents-forms-and-publications</a:t>
            </a:r>
            <a:endParaRPr lang="en-AU" sz="11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033516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away messages</a:t>
            </a:r>
            <a:endParaRPr lang="en-AU" dirty="0"/>
          </a:p>
        </p:txBody>
      </p:sp>
      <p:sp>
        <p:nvSpPr>
          <p:cNvPr id="3" name="Content Placeholder 2"/>
          <p:cNvSpPr>
            <a:spLocks noGrp="1"/>
          </p:cNvSpPr>
          <p:nvPr>
            <p:ph idx="1"/>
          </p:nvPr>
        </p:nvSpPr>
        <p:spPr>
          <a:xfrm>
            <a:off x="677334" y="2324911"/>
            <a:ext cx="8596668" cy="3716451"/>
          </a:xfrm>
        </p:spPr>
        <p:txBody>
          <a:bodyPr>
            <a:noAutofit/>
          </a:bodyPr>
          <a:lstStyle/>
          <a:p>
            <a:r>
              <a:rPr lang="en-AU" sz="2400" dirty="0"/>
              <a:t>Read “Trust account handbook </a:t>
            </a:r>
            <a:r>
              <a:rPr lang="en-AU" sz="2400" dirty="0" smtClean="0"/>
              <a:t>for settlement agents” by DMIRS</a:t>
            </a:r>
          </a:p>
          <a:p>
            <a:r>
              <a:rPr lang="en-AU" sz="2400" dirty="0" smtClean="0"/>
              <a:t>Use a checklist to ensure all requirements are complied with</a:t>
            </a:r>
          </a:p>
          <a:p>
            <a:r>
              <a:rPr lang="en-AU" sz="2400" dirty="0" smtClean="0"/>
              <a:t>Complete a ‘pro-active compliance audit’ on yourself</a:t>
            </a:r>
            <a:endParaRPr lang="en-AU"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4187927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Alastair Abbott</a:t>
            </a:r>
            <a:endParaRPr lang="en-AU" dirty="0"/>
          </a:p>
        </p:txBody>
      </p:sp>
      <p:sp>
        <p:nvSpPr>
          <p:cNvPr id="5" name="Content Placeholder 4"/>
          <p:cNvSpPr>
            <a:spLocks noGrp="1"/>
          </p:cNvSpPr>
          <p:nvPr>
            <p:ph idx="1"/>
          </p:nvPr>
        </p:nvSpPr>
        <p:spPr>
          <a:xfrm>
            <a:off x="677334" y="2160589"/>
            <a:ext cx="7767419" cy="3880773"/>
          </a:xfrm>
        </p:spPr>
        <p:txBody>
          <a:bodyPr>
            <a:normAutofit/>
          </a:bodyPr>
          <a:lstStyle/>
          <a:p>
            <a:r>
              <a:rPr lang="en-AU" sz="2000" dirty="0" smtClean="0"/>
              <a:t>Joined Australian Audit in 2008, rising to position of Director in 2014</a:t>
            </a:r>
          </a:p>
          <a:p>
            <a:r>
              <a:rPr lang="en-AU" sz="2000" dirty="0" smtClean="0"/>
              <a:t>Completed </a:t>
            </a:r>
            <a:r>
              <a:rPr lang="en-AU" sz="2000" dirty="0"/>
              <a:t>his undergraduate studies at the University of Western Australia followed by the Chartered Accounting program. </a:t>
            </a:r>
            <a:endParaRPr lang="en-AU" sz="2000" dirty="0" smtClean="0"/>
          </a:p>
          <a:p>
            <a:r>
              <a:rPr lang="en-AU" sz="2000" dirty="0" smtClean="0"/>
              <a:t>Completed </a:t>
            </a:r>
            <a:r>
              <a:rPr lang="en-AU" sz="2000" dirty="0"/>
              <a:t>a Masters of Forensic Accounting through the University of Wollongong. </a:t>
            </a:r>
            <a:endParaRPr lang="en-AU" sz="2000" dirty="0" smtClean="0"/>
          </a:p>
          <a:p>
            <a:r>
              <a:rPr lang="en-AU" sz="2000" dirty="0" smtClean="0"/>
              <a:t>Has </a:t>
            </a:r>
            <a:r>
              <a:rPr lang="en-AU" sz="2000" dirty="0"/>
              <a:t>broad experience across all types of audits, from the smaller trust accounts, variable outgoings and strata companies through to financial statement audits for large companies, charities and financial service licensees</a:t>
            </a:r>
            <a:r>
              <a:rPr lang="en-AU" sz="2000" dirty="0" smtClean="0"/>
              <a:t>.</a:t>
            </a:r>
          </a:p>
          <a:p>
            <a:pPr marL="0" indent="0" algn="ctr">
              <a:buNone/>
            </a:pPr>
            <a:r>
              <a:rPr lang="en-AU" dirty="0" smtClean="0">
                <a:hlinkClick r:id="rId2"/>
              </a:rPr>
              <a:t>Alastair@ausaudit.com.au</a:t>
            </a:r>
            <a:r>
              <a:rPr lang="en-AU" dirty="0" smtClean="0"/>
              <a:t> </a:t>
            </a:r>
            <a:r>
              <a:rPr lang="en-AU" dirty="0" smtClean="0"/>
              <a:t>| 08 9218 9922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7939" y="1756899"/>
            <a:ext cx="3134061" cy="5101102"/>
          </a:xfrm>
          <a:prstGeom prst="rect">
            <a:avLst/>
          </a:prstGeom>
        </p:spPr>
      </p:pic>
      <p:sp>
        <p:nvSpPr>
          <p:cNvPr id="3" name="TextBox 2"/>
          <p:cNvSpPr txBox="1"/>
          <p:nvPr/>
        </p:nvSpPr>
        <p:spPr>
          <a:xfrm>
            <a:off x="677334" y="1163137"/>
            <a:ext cx="6702412" cy="646331"/>
          </a:xfrm>
          <a:prstGeom prst="rect">
            <a:avLst/>
          </a:prstGeom>
          <a:noFill/>
        </p:spPr>
        <p:txBody>
          <a:bodyPr wrap="square" rtlCol="0">
            <a:spAutoFit/>
          </a:bodyPr>
          <a:lstStyle/>
          <a:p>
            <a:r>
              <a:rPr lang="en-AU" dirty="0"/>
              <a:t>CA, </a:t>
            </a:r>
            <a:r>
              <a:rPr lang="en-AU" dirty="0" err="1"/>
              <a:t>B.Comm</a:t>
            </a:r>
            <a:r>
              <a:rPr lang="en-AU" dirty="0"/>
              <a:t>., </a:t>
            </a:r>
            <a:r>
              <a:rPr lang="en-AU" dirty="0" err="1"/>
              <a:t>GradDipCA</a:t>
            </a:r>
            <a:r>
              <a:rPr lang="en-AU" dirty="0"/>
              <a:t>, M. Forensic Accounting, MAICD, Registered Company Auditor, Registered Self-Managed Super Fund </a:t>
            </a:r>
            <a:r>
              <a:rPr lang="en-AU" dirty="0" smtClean="0"/>
              <a:t>Auditor</a:t>
            </a:r>
            <a:endParaRPr lang="en-AU" dirty="0"/>
          </a:p>
        </p:txBody>
      </p:sp>
    </p:spTree>
    <p:extLst>
      <p:ext uri="{BB962C8B-B14F-4D97-AF65-F5344CB8AC3E}">
        <p14:creationId xmlns:p14="http://schemas.microsoft.com/office/powerpoint/2010/main" val="52478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4" name="Text Placeholder 3"/>
          <p:cNvSpPr>
            <a:spLocks noGrp="1"/>
          </p:cNvSpPr>
          <p:nvPr>
            <p:ph type="body" idx="1"/>
          </p:nvPr>
        </p:nvSpPr>
        <p:spPr/>
        <p:txBody>
          <a:bodyPr/>
          <a:lstStyle/>
          <a:p>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01519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Australian Audit</a:t>
            </a:r>
            <a:endParaRPr lang="en-AU" dirty="0"/>
          </a:p>
        </p:txBody>
      </p:sp>
      <p:sp>
        <p:nvSpPr>
          <p:cNvPr id="3" name="Content Placeholder 2"/>
          <p:cNvSpPr>
            <a:spLocks noGrp="1"/>
          </p:cNvSpPr>
          <p:nvPr>
            <p:ph idx="1"/>
          </p:nvPr>
        </p:nvSpPr>
        <p:spPr/>
        <p:txBody>
          <a:bodyPr/>
          <a:lstStyle/>
          <a:p>
            <a:r>
              <a:rPr lang="en-AU" dirty="0" smtClean="0"/>
              <a:t>Australian Audit is a specialist audit firm of Chartered Accountants. With offices in the Perth CBD, we look forward to hearing how we can assist with your audit requirements.</a:t>
            </a:r>
          </a:p>
          <a:p>
            <a:endParaRPr lang="en-AU" dirty="0"/>
          </a:p>
          <a:p>
            <a:r>
              <a:rPr lang="en-AU" dirty="0" smtClean="0">
                <a:hlinkClick r:id="rId2"/>
              </a:rPr>
              <a:t>info@ausaudit.com.au</a:t>
            </a:r>
            <a:endParaRPr lang="en-AU" dirty="0" smtClean="0"/>
          </a:p>
          <a:p>
            <a:r>
              <a:rPr lang="en-AU" dirty="0" smtClean="0"/>
              <a:t>08 9218 9922</a:t>
            </a:r>
          </a:p>
          <a:p>
            <a:r>
              <a:rPr lang="en-AU" dirty="0" smtClean="0"/>
              <a:t>Level 8, 251 St Georges </a:t>
            </a:r>
            <a:r>
              <a:rPr lang="en-AU" dirty="0" err="1" smtClean="0"/>
              <a:t>Tce</a:t>
            </a:r>
            <a:r>
              <a:rPr lang="en-AU" dirty="0" smtClean="0"/>
              <a:t/>
            </a:r>
            <a:br>
              <a:rPr lang="en-AU" dirty="0" smtClean="0"/>
            </a:br>
            <a:r>
              <a:rPr lang="en-AU" dirty="0" smtClean="0"/>
              <a:t>Perth  WA  6000</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1173682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Disclaimer</a:t>
            </a:r>
            <a:endParaRPr lang="en-AU" dirty="0"/>
          </a:p>
        </p:txBody>
      </p:sp>
      <p:sp>
        <p:nvSpPr>
          <p:cNvPr id="5" name="Content Placeholder 4"/>
          <p:cNvSpPr>
            <a:spLocks noGrp="1"/>
          </p:cNvSpPr>
          <p:nvPr>
            <p:ph idx="1"/>
          </p:nvPr>
        </p:nvSpPr>
        <p:spPr/>
        <p:txBody>
          <a:bodyPr>
            <a:noAutofit/>
          </a:bodyPr>
          <a:lstStyle/>
          <a:p>
            <a:r>
              <a:rPr lang="en-AU" sz="2800" dirty="0" smtClean="0"/>
              <a:t>This presentation is for your general information only, and should not be taken as specific financial or business advice. You should not act, or refrain from acting, on the basis of this presentation alone, without seeking specific advice from your advisers.</a:t>
            </a:r>
          </a:p>
          <a:p>
            <a:r>
              <a:rPr lang="en-AU" sz="2800" dirty="0" smtClean="0"/>
              <a:t>Nevertheless, this presentation has been carefully prepared based on the information available at the time of the presentation.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69269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this session</a:t>
            </a:r>
            <a:endParaRPr lang="en-AU" dirty="0"/>
          </a:p>
        </p:txBody>
      </p:sp>
      <p:sp>
        <p:nvSpPr>
          <p:cNvPr id="3" name="Content Placeholder 2"/>
          <p:cNvSpPr>
            <a:spLocks noGrp="1"/>
          </p:cNvSpPr>
          <p:nvPr>
            <p:ph idx="1"/>
          </p:nvPr>
        </p:nvSpPr>
        <p:spPr/>
        <p:txBody>
          <a:bodyPr>
            <a:normAutofit/>
          </a:bodyPr>
          <a:lstStyle/>
          <a:p>
            <a:r>
              <a:rPr lang="en-AU" sz="4000" dirty="0" smtClean="0"/>
              <a:t>Audit outputs</a:t>
            </a:r>
          </a:p>
          <a:p>
            <a:endParaRPr lang="en-AU" sz="4000" dirty="0" smtClean="0"/>
          </a:p>
          <a:p>
            <a:r>
              <a:rPr lang="en-AU" sz="4000" dirty="0" smtClean="0"/>
              <a:t>Trust </a:t>
            </a:r>
            <a:r>
              <a:rPr lang="en-AU" sz="4000" dirty="0"/>
              <a:t>a</a:t>
            </a:r>
            <a:r>
              <a:rPr lang="en-AU" sz="4000" dirty="0" smtClean="0"/>
              <a:t>ccounting requirements</a:t>
            </a:r>
          </a:p>
          <a:p>
            <a:endParaRPr lang="en-AU" sz="4000" dirty="0" smtClean="0"/>
          </a:p>
          <a:p>
            <a:r>
              <a:rPr lang="en-AU" sz="4000" dirty="0" smtClean="0"/>
              <a:t>Common errors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24336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Audit </a:t>
            </a:r>
            <a:r>
              <a:rPr lang="en-AU" dirty="0" smtClean="0"/>
              <a:t>outputs</a:t>
            </a:r>
            <a:endParaRPr lang="en-AU" dirty="0"/>
          </a:p>
        </p:txBody>
      </p:sp>
      <p:sp>
        <p:nvSpPr>
          <p:cNvPr id="3" name="Text Placeholder 2"/>
          <p:cNvSpPr>
            <a:spLocks noGrp="1"/>
          </p:cNvSpPr>
          <p:nvPr>
            <p:ph type="body"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919939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Audit Outputs</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sz="2400" i="1" dirty="0" smtClean="0"/>
              <a:t>By Auditor</a:t>
            </a:r>
          </a:p>
          <a:p>
            <a:r>
              <a:rPr lang="en-AU" sz="2400" dirty="0" smtClean="0"/>
              <a:t>Declaration </a:t>
            </a:r>
            <a:r>
              <a:rPr lang="en-AU" sz="2400" dirty="0"/>
              <a:t>by </a:t>
            </a:r>
            <a:r>
              <a:rPr lang="en-AU" sz="2400" dirty="0" smtClean="0"/>
              <a:t>auditor</a:t>
            </a:r>
            <a:endParaRPr lang="en-AU" sz="2400" dirty="0"/>
          </a:p>
          <a:p>
            <a:r>
              <a:rPr lang="en-AU" sz="2400" dirty="0" smtClean="0"/>
              <a:t>Statutory </a:t>
            </a:r>
            <a:r>
              <a:rPr lang="en-AU" sz="2400" dirty="0"/>
              <a:t>declaration by </a:t>
            </a:r>
            <a:r>
              <a:rPr lang="en-AU" sz="2400" dirty="0" smtClean="0"/>
              <a:t>auditor</a:t>
            </a:r>
            <a:endParaRPr lang="en-AU" sz="2400" dirty="0"/>
          </a:p>
          <a:p>
            <a:r>
              <a:rPr lang="en-AU" sz="2400" dirty="0"/>
              <a:t>Management </a:t>
            </a:r>
            <a:r>
              <a:rPr lang="en-AU" sz="2400" dirty="0" smtClean="0"/>
              <a:t>letter</a:t>
            </a:r>
          </a:p>
          <a:p>
            <a:pPr marL="0" indent="0">
              <a:buNone/>
            </a:pPr>
            <a:endParaRPr lang="en-AU" sz="2400" dirty="0" smtClean="0"/>
          </a:p>
          <a:p>
            <a:pPr marL="0" indent="0">
              <a:buNone/>
            </a:pPr>
            <a:r>
              <a:rPr lang="en-AU" sz="2400" i="1" dirty="0" smtClean="0"/>
              <a:t>By </a:t>
            </a:r>
            <a:r>
              <a:rPr lang="en-AU" sz="2400" i="1" dirty="0"/>
              <a:t>bona fide control </a:t>
            </a:r>
            <a:r>
              <a:rPr lang="en-AU" sz="2400" i="1" dirty="0" smtClean="0"/>
              <a:t>(BFC)</a:t>
            </a:r>
            <a:endParaRPr lang="en-AU" sz="2400" i="1" dirty="0"/>
          </a:p>
          <a:p>
            <a:r>
              <a:rPr lang="en-AU" sz="2400" dirty="0" smtClean="0"/>
              <a:t>Statutory </a:t>
            </a:r>
            <a:r>
              <a:rPr lang="en-AU" sz="2400" dirty="0"/>
              <a:t>declaration by person in bona fide </a:t>
            </a:r>
            <a:r>
              <a:rPr lang="en-AU" sz="2400" dirty="0" smtClean="0"/>
              <a:t>control</a:t>
            </a:r>
            <a:endParaRPr lang="en-AU" sz="2400" dirty="0"/>
          </a:p>
          <a:p>
            <a:r>
              <a:rPr lang="en-AU" sz="2400" dirty="0" smtClean="0"/>
              <a:t>Statement </a:t>
            </a:r>
            <a:r>
              <a:rPr lang="en-AU" sz="2400" dirty="0"/>
              <a:t>of trust account money </a:t>
            </a:r>
            <a:r>
              <a:rPr lang="en-AU" sz="2400" dirty="0" smtClean="0"/>
              <a:t>held (Annexure A)</a:t>
            </a:r>
            <a:endParaRPr lang="en-AU" sz="2400" dirty="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spTree>
    <p:extLst>
      <p:ext uri="{BB962C8B-B14F-4D97-AF65-F5344CB8AC3E}">
        <p14:creationId xmlns:p14="http://schemas.microsoft.com/office/powerpoint/2010/main" val="300786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Declaration by auditor</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AU" sz="2400" dirty="0" smtClean="0"/>
              <a:t>That </a:t>
            </a:r>
            <a:r>
              <a:rPr lang="en-AU" sz="2400" dirty="0"/>
              <a:t>I am a registered company auditor within the meaning of Part 9.2 of the Corporations Act 2001 (</a:t>
            </a:r>
            <a:r>
              <a:rPr lang="en-AU" sz="2400" dirty="0" err="1"/>
              <a:t>Cwlth</a:t>
            </a:r>
            <a:r>
              <a:rPr lang="en-AU" sz="2400" dirty="0"/>
              <a:t>).</a:t>
            </a:r>
          </a:p>
          <a:p>
            <a:pPr marL="457200" indent="-457200">
              <a:buFont typeface="+mj-lt"/>
              <a:buAutoNum type="arabicPeriod"/>
            </a:pPr>
            <a:r>
              <a:rPr lang="en-AU" sz="2400" dirty="0" smtClean="0"/>
              <a:t>That </a:t>
            </a:r>
            <a:r>
              <a:rPr lang="en-AU" sz="2400" dirty="0"/>
              <a:t>in accordance with the Settlement Agents Act 1981, I have with the assistance of my staff audited the </a:t>
            </a:r>
            <a:r>
              <a:rPr lang="en-AU" sz="2400" dirty="0" smtClean="0"/>
              <a:t>trust account</a:t>
            </a:r>
            <a:endParaRPr lang="en-AU" sz="2400" dirty="0"/>
          </a:p>
          <a:p>
            <a:pPr marL="457200" indent="-457200">
              <a:buFont typeface="+mj-lt"/>
              <a:buAutoNum type="arabicPeriod"/>
            </a:pPr>
            <a:r>
              <a:rPr lang="en-AU" sz="2400" dirty="0" smtClean="0"/>
              <a:t>That </a:t>
            </a:r>
            <a:r>
              <a:rPr lang="en-AU" sz="2400" dirty="0"/>
              <a:t>I am not a settlement agent carrying on business as such, nor a partner, clerk or servant of the above named settlement agent or any other settlement agency actually in practice.</a:t>
            </a:r>
          </a:p>
          <a:p>
            <a:pPr marL="457200" indent="-457200">
              <a:buFont typeface="+mj-lt"/>
              <a:buAutoNum type="arabicPeriod"/>
            </a:pPr>
            <a:r>
              <a:rPr lang="en-AU" sz="2400" dirty="0" smtClean="0"/>
              <a:t>That </a:t>
            </a:r>
            <a:r>
              <a:rPr lang="en-AU" sz="2400" dirty="0"/>
              <a:t>I am not related by blood or marriage or have a </a:t>
            </a:r>
            <a:r>
              <a:rPr lang="en-AU" sz="2400" dirty="0" err="1"/>
              <a:t>defacto</a:t>
            </a:r>
            <a:r>
              <a:rPr lang="en-AU" sz="2400" dirty="0"/>
              <a:t> relationship with the above named settlement agent nor have I had any business dealings with that settlement agent.</a:t>
            </a:r>
          </a:p>
          <a:p>
            <a:pPr marL="457200" indent="-457200">
              <a:buFont typeface="+mj-lt"/>
              <a:buAutoNum type="arabicPeriod"/>
            </a:pPr>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3"/>
          <a:stretch>
            <a:fillRect/>
          </a:stretch>
        </p:blipFill>
        <p:spPr>
          <a:xfrm>
            <a:off x="9274002" y="2898387"/>
            <a:ext cx="2917998" cy="3959613"/>
          </a:xfrm>
          <a:prstGeom prst="rect">
            <a:avLst/>
          </a:prstGeom>
        </p:spPr>
      </p:pic>
    </p:spTree>
    <p:extLst>
      <p:ext uri="{BB962C8B-B14F-4D97-AF65-F5344CB8AC3E}">
        <p14:creationId xmlns:p14="http://schemas.microsoft.com/office/powerpoint/2010/main" val="167330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Statutory declaration by auditor</a:t>
            </a:r>
          </a:p>
        </p:txBody>
      </p:sp>
      <p:sp>
        <p:nvSpPr>
          <p:cNvPr id="3" name="Content Placeholder 2"/>
          <p:cNvSpPr>
            <a:spLocks noGrp="1"/>
          </p:cNvSpPr>
          <p:nvPr>
            <p:ph idx="1"/>
          </p:nvPr>
        </p:nvSpPr>
        <p:spPr>
          <a:xfrm>
            <a:off x="677334" y="1322963"/>
            <a:ext cx="8596668" cy="4718400"/>
          </a:xfrm>
        </p:spPr>
        <p:txBody>
          <a:bodyPr>
            <a:normAutofit fontScale="85000" lnSpcReduction="20000"/>
          </a:bodyPr>
          <a:lstStyle/>
          <a:p>
            <a:pPr marL="0" indent="0">
              <a:buNone/>
            </a:pPr>
            <a:r>
              <a:rPr lang="en-AU" sz="2400" dirty="0"/>
              <a:t>I, the above named, do solemnly and sincerely declare:</a:t>
            </a:r>
          </a:p>
          <a:p>
            <a:pPr marL="457200" indent="-457200">
              <a:buFont typeface="+mj-lt"/>
              <a:buAutoNum type="arabicPeriod"/>
            </a:pPr>
            <a:r>
              <a:rPr lang="en-AU" sz="2400" dirty="0" smtClean="0"/>
              <a:t>That </a:t>
            </a:r>
            <a:r>
              <a:rPr lang="en-AU" sz="2400" dirty="0"/>
              <a:t>in accordance with the Settlement Agents Act 1981, I have with the assistance of my staff audited the Trust </a:t>
            </a:r>
            <a:r>
              <a:rPr lang="en-AU" sz="2400" dirty="0" smtClean="0"/>
              <a:t>Account</a:t>
            </a:r>
            <a:endParaRPr lang="en-AU" sz="2400" dirty="0"/>
          </a:p>
          <a:p>
            <a:pPr marL="457200" indent="-457200">
              <a:buFont typeface="+mj-lt"/>
              <a:buAutoNum type="arabicPeriod"/>
            </a:pPr>
            <a:r>
              <a:rPr lang="en-AU" sz="2400" dirty="0" smtClean="0"/>
              <a:t>I </a:t>
            </a:r>
            <a:r>
              <a:rPr lang="en-AU" sz="2400" dirty="0"/>
              <a:t>declare the audit of the above mentioned agent’s trust account has been completed </a:t>
            </a:r>
            <a:r>
              <a:rPr lang="en-AU" sz="2400" dirty="0" smtClean="0"/>
              <a:t>and </a:t>
            </a:r>
            <a:r>
              <a:rPr lang="en-AU" sz="2400" dirty="0"/>
              <a:t>I now report thereon in accordance with sections 51(2) and 60 of the Settlement Agents Act 1981, that in my opinion:</a:t>
            </a:r>
          </a:p>
          <a:p>
            <a:pPr marL="857250" lvl="1" indent="-457200">
              <a:buFont typeface="+mj-lt"/>
              <a:buAutoNum type="arabicPeriod"/>
            </a:pPr>
            <a:r>
              <a:rPr lang="en-AU" sz="2200" dirty="0" smtClean="0"/>
              <a:t>the </a:t>
            </a:r>
            <a:r>
              <a:rPr lang="en-AU" sz="2200" b="1" dirty="0"/>
              <a:t>trust accounts have been regularly kept </a:t>
            </a:r>
            <a:r>
              <a:rPr lang="en-AU" sz="2200" dirty="0"/>
              <a:t>and properly written up;</a:t>
            </a:r>
          </a:p>
          <a:p>
            <a:pPr marL="857250" lvl="1" indent="-457200">
              <a:buFont typeface="+mj-lt"/>
              <a:buAutoNum type="arabicPeriod"/>
            </a:pPr>
            <a:r>
              <a:rPr lang="en-AU" sz="2200" dirty="0" smtClean="0"/>
              <a:t>the </a:t>
            </a:r>
            <a:r>
              <a:rPr lang="en-AU" sz="2200" dirty="0"/>
              <a:t>trust accounts </a:t>
            </a:r>
            <a:r>
              <a:rPr lang="en-AU" sz="2200" b="1" dirty="0"/>
              <a:t>were ready for examination </a:t>
            </a:r>
            <a:r>
              <a:rPr lang="en-AU" sz="2200" dirty="0"/>
              <a:t>at the periods appointed by me;</a:t>
            </a:r>
          </a:p>
          <a:p>
            <a:pPr marL="857250" lvl="1" indent="-457200">
              <a:buFont typeface="+mj-lt"/>
              <a:buAutoNum type="arabicPeriod"/>
            </a:pPr>
            <a:r>
              <a:rPr lang="en-AU" sz="2200" dirty="0" smtClean="0"/>
              <a:t>the </a:t>
            </a:r>
            <a:r>
              <a:rPr lang="en-AU" sz="2200" dirty="0"/>
              <a:t>agent has </a:t>
            </a:r>
            <a:r>
              <a:rPr lang="en-AU" sz="2200" b="1" dirty="0"/>
              <a:t>complied with all my requirements </a:t>
            </a:r>
            <a:r>
              <a:rPr lang="en-AU" sz="2200" dirty="0"/>
              <a:t>as auditor;</a:t>
            </a:r>
          </a:p>
          <a:p>
            <a:pPr marL="857250" lvl="1" indent="-457200">
              <a:buFont typeface="+mj-lt"/>
              <a:buAutoNum type="arabicPeriod"/>
            </a:pPr>
            <a:r>
              <a:rPr lang="en-AU" sz="2200" dirty="0" smtClean="0"/>
              <a:t>the </a:t>
            </a:r>
            <a:r>
              <a:rPr lang="en-AU" sz="2200" dirty="0"/>
              <a:t>trust </a:t>
            </a:r>
            <a:r>
              <a:rPr lang="en-AU" sz="2200" b="1" dirty="0"/>
              <a:t>accounts are and have been in order </a:t>
            </a:r>
            <a:r>
              <a:rPr lang="en-AU" sz="2200" dirty="0"/>
              <a:t>during the year of the audit; and</a:t>
            </a:r>
          </a:p>
          <a:p>
            <a:pPr marL="857250" lvl="1" indent="-457200">
              <a:buFont typeface="+mj-lt"/>
              <a:buAutoNum type="arabicPeriod"/>
            </a:pPr>
            <a:r>
              <a:rPr lang="en-AU" sz="2200" dirty="0" smtClean="0"/>
              <a:t>there </a:t>
            </a:r>
            <a:r>
              <a:rPr lang="en-AU" sz="2200" dirty="0"/>
              <a:t>is </a:t>
            </a:r>
            <a:r>
              <a:rPr lang="en-AU" sz="2200" b="1" dirty="0"/>
              <a:t>no matter </a:t>
            </a:r>
            <a:r>
              <a:rPr lang="en-AU" sz="2200" dirty="0"/>
              <a:t>in relation to the trust accounts that should, in my opinion, be </a:t>
            </a:r>
            <a:r>
              <a:rPr lang="en-AU" sz="2200" b="1" dirty="0"/>
              <a:t>communicated to Consumer Protection</a:t>
            </a:r>
            <a:r>
              <a:rPr lang="en-AU" sz="2200" dirty="0"/>
              <a:t>, other than those matters included in my management letter.</a:t>
            </a:r>
          </a:p>
          <a:p>
            <a:endParaRPr lang="en-AU" sz="2400" dirty="0"/>
          </a:p>
          <a:p>
            <a:endParaRPr lang="en-AU"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746" y="6353496"/>
            <a:ext cx="1532774" cy="504504"/>
          </a:xfrm>
          <a:prstGeom prst="rect">
            <a:avLst/>
          </a:prstGeom>
        </p:spPr>
      </p:pic>
      <p:pic>
        <p:nvPicPr>
          <p:cNvPr id="4" name="Picture 3"/>
          <p:cNvPicPr>
            <a:picLocks noChangeAspect="1"/>
          </p:cNvPicPr>
          <p:nvPr/>
        </p:nvPicPr>
        <p:blipFill>
          <a:blip r:embed="rId3"/>
          <a:stretch>
            <a:fillRect/>
          </a:stretch>
        </p:blipFill>
        <p:spPr>
          <a:xfrm>
            <a:off x="9271898" y="3243714"/>
            <a:ext cx="2920102" cy="3614286"/>
          </a:xfrm>
          <a:prstGeom prst="rect">
            <a:avLst/>
          </a:prstGeom>
        </p:spPr>
      </p:pic>
    </p:spTree>
    <p:extLst>
      <p:ext uri="{BB962C8B-B14F-4D97-AF65-F5344CB8AC3E}">
        <p14:creationId xmlns:p14="http://schemas.microsoft.com/office/powerpoint/2010/main" val="2829399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2E83C3"/>
      </a:accent1>
      <a:accent2>
        <a:srgbClr val="5FCBEF"/>
      </a:accent2>
      <a:accent3>
        <a:srgbClr val="42D0A2"/>
      </a:accent3>
      <a:accent4>
        <a:srgbClr val="2E946B"/>
      </a:accent4>
      <a:accent5>
        <a:srgbClr val="42B051"/>
      </a:accent5>
      <a:accent6>
        <a:srgbClr val="96D141"/>
      </a:accent6>
      <a:hlink>
        <a:srgbClr val="3FCDE7"/>
      </a:hlink>
      <a:folHlink>
        <a:srgbClr val="A9D3E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712</TotalTime>
  <Words>1758</Words>
  <Application>Microsoft Office PowerPoint</Application>
  <PresentationFormat>Widescreen</PresentationFormat>
  <Paragraphs>230</Paragraphs>
  <Slides>31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 3</vt:lpstr>
      <vt:lpstr>Facet</vt:lpstr>
      <vt:lpstr>How to pass your settlement agent trust audit </vt:lpstr>
      <vt:lpstr>Housekeeping</vt:lpstr>
      <vt:lpstr>Alastair Abbott</vt:lpstr>
      <vt:lpstr>Disclaimer</vt:lpstr>
      <vt:lpstr>Outline of this session</vt:lpstr>
      <vt:lpstr>Audit outputs</vt:lpstr>
      <vt:lpstr>Audit Outputs</vt:lpstr>
      <vt:lpstr>Declaration by auditor</vt:lpstr>
      <vt:lpstr>Statutory declaration by auditor</vt:lpstr>
      <vt:lpstr>Management letter</vt:lpstr>
      <vt:lpstr>Statutory declaration by BFC</vt:lpstr>
      <vt:lpstr>Statement of trust account money held (Annexure A)</vt:lpstr>
      <vt:lpstr>Trust accounting requirements</vt:lpstr>
      <vt:lpstr>Bank Reconciliations – General Trust (49(6)(d))</vt:lpstr>
      <vt:lpstr>Bank Reconciliations – Interest Bearing Trust</vt:lpstr>
      <vt:lpstr>Account Naming (Regulation 6B)</vt:lpstr>
      <vt:lpstr>Depositing trust money</vt:lpstr>
      <vt:lpstr>Withdrawing trust money</vt:lpstr>
      <vt:lpstr>Client Files</vt:lpstr>
      <vt:lpstr>Client Files</vt:lpstr>
      <vt:lpstr>Other Requirements</vt:lpstr>
      <vt:lpstr>Proactive Compliance</vt:lpstr>
      <vt:lpstr>Unclaimed Monies</vt:lpstr>
      <vt:lpstr>Common errors</vt:lpstr>
      <vt:lpstr>Bank Reconciliations – common errors</vt:lpstr>
      <vt:lpstr>Authority to act – common errors</vt:lpstr>
      <vt:lpstr>Other Common Errors</vt:lpstr>
      <vt:lpstr>More Information</vt:lpstr>
      <vt:lpstr>Take away messages</vt:lpstr>
      <vt:lpstr>Questions?</vt:lpstr>
      <vt:lpstr>Australian Audit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Abbott</dc:creator>
  <cp:lastModifiedBy>Alastair Abbott</cp:lastModifiedBy>
  <cp:revision>67</cp:revision>
  <dcterms:created xsi:type="dcterms:W3CDTF">2019-06-23T12:53:05Z</dcterms:created>
  <dcterms:modified xsi:type="dcterms:W3CDTF">2019-07-08T06:53:43Z</dcterms:modified>
</cp:coreProperties>
</file>