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76" r:id="rId7"/>
    <p:sldId id="278" r:id="rId8"/>
    <p:sldId id="261" r:id="rId9"/>
    <p:sldId id="266" r:id="rId10"/>
    <p:sldId id="279" r:id="rId11"/>
    <p:sldId id="280" r:id="rId12"/>
    <p:sldId id="281" r:id="rId13"/>
    <p:sldId id="268" r:id="rId14"/>
    <p:sldId id="283" r:id="rId15"/>
    <p:sldId id="288" r:id="rId16"/>
    <p:sldId id="277" r:id="rId17"/>
    <p:sldId id="284" r:id="rId18"/>
    <p:sldId id="285" r:id="rId19"/>
    <p:sldId id="286" r:id="rId20"/>
    <p:sldId id="269" r:id="rId21"/>
    <p:sldId id="289" r:id="rId22"/>
    <p:sldId id="290" r:id="rId23"/>
    <p:sldId id="292" r:id="rId24"/>
    <p:sldId id="293" r:id="rId25"/>
    <p:sldId id="294" r:id="rId26"/>
    <p:sldId id="295" r:id="rId27"/>
    <p:sldId id="296" r:id="rId28"/>
    <p:sldId id="297" r:id="rId29"/>
    <p:sldId id="298" r:id="rId30"/>
    <p:sldId id="291" r:id="rId31"/>
    <p:sldId id="300" r:id="rId32"/>
    <p:sldId id="301" r:id="rId33"/>
    <p:sldId id="302" r:id="rId34"/>
    <p:sldId id="299" r:id="rId35"/>
    <p:sldId id="303" r:id="rId36"/>
    <p:sldId id="304" r:id="rId37"/>
    <p:sldId id="305" r:id="rId38"/>
    <p:sldId id="306" r:id="rId39"/>
    <p:sldId id="307" r:id="rId40"/>
    <p:sldId id="308" r:id="rId41"/>
    <p:sldId id="270" r:id="rId42"/>
    <p:sldId id="273" r:id="rId43"/>
    <p:sldId id="272" r:id="rId44"/>
    <p:sldId id="287" r:id="rId45"/>
    <p:sldId id="275"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C57766-64E8-4AAB-B067-A92EB3FF8CE2}" type="datetimeFigureOut">
              <a:rPr lang="en-AU" smtClean="0"/>
              <a:t>11/07/2019</a:t>
            </a:fld>
            <a:endParaRPr lang="en-AU"/>
          </a:p>
        </p:txBody>
      </p:sp>
      <p:sp>
        <p:nvSpPr>
          <p:cNvPr id="5" name="Footer Placeholder 4"/>
          <p:cNvSpPr>
            <a:spLocks noGrp="1"/>
          </p:cNvSpPr>
          <p:nvPr>
            <p:ph type="ftr" sz="quarter" idx="11"/>
          </p:nvPr>
        </p:nvSpPr>
        <p:spPr>
          <a:xfrm>
            <a:off x="5332412" y="5883275"/>
            <a:ext cx="4324044" cy="365125"/>
          </a:xfrm>
        </p:spPr>
        <p:txBody>
          <a:bodyPr/>
          <a:lstStyle/>
          <a:p>
            <a:endParaRPr lang="en-AU"/>
          </a:p>
        </p:txBody>
      </p:sp>
      <p:sp>
        <p:nvSpPr>
          <p:cNvPr id="6" name="Slide Number Placeholder 5"/>
          <p:cNvSpPr>
            <a:spLocks noGrp="1"/>
          </p:cNvSpPr>
          <p:nvPr>
            <p:ph type="sldNum" sz="quarter" idx="12"/>
          </p:nvPr>
        </p:nvSpPr>
        <p:spPr/>
        <p:txBody>
          <a:bodyPr/>
          <a:lstStyle/>
          <a:p>
            <a:fld id="{8EE20225-27FC-4B06-8328-80467BB67CE6}" type="slidenum">
              <a:rPr lang="en-AU" smtClean="0"/>
              <a:t>‹#›</a:t>
            </a:fld>
            <a:endParaRPr lang="en-AU"/>
          </a:p>
        </p:txBody>
      </p:sp>
    </p:spTree>
    <p:extLst>
      <p:ext uri="{BB962C8B-B14F-4D97-AF65-F5344CB8AC3E}">
        <p14:creationId xmlns:p14="http://schemas.microsoft.com/office/powerpoint/2010/main" val="193821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FC57766-64E8-4AAB-B067-A92EB3FF8CE2}" type="datetimeFigureOut">
              <a:rPr lang="en-AU" smtClean="0"/>
              <a:t>11/07/2019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EE20225-27FC-4B06-8328-80467BB67CE6}" type="slidenum">
              <a:rPr lang="en-AU" smtClean="0"/>
              <a:t>‹#›</a:t>
            </a:fld>
            <a:endParaRPr lang="en-AU"/>
          </a:p>
        </p:txBody>
      </p:sp>
    </p:spTree>
    <p:extLst>
      <p:ext uri="{BB962C8B-B14F-4D97-AF65-F5344CB8AC3E}">
        <p14:creationId xmlns:p14="http://schemas.microsoft.com/office/powerpoint/2010/main" val="856453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C57766-64E8-4AAB-B067-A92EB3FF8CE2}" type="datetimeFigureOut">
              <a:rPr lang="en-AU" smtClean="0"/>
              <a:t>11/07/2019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EE20225-27FC-4B06-8328-80467BB67CE6}" type="slidenum">
              <a:rPr lang="en-AU" smtClean="0"/>
              <a:t>‹#›</a:t>
            </a:fld>
            <a:endParaRPr lang="en-AU"/>
          </a:p>
        </p:txBody>
      </p:sp>
    </p:spTree>
    <p:extLst>
      <p:ext uri="{BB962C8B-B14F-4D97-AF65-F5344CB8AC3E}">
        <p14:creationId xmlns:p14="http://schemas.microsoft.com/office/powerpoint/2010/main" val="26527642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C57766-64E8-4AAB-B067-A92EB3FF8CE2}" type="datetimeFigureOut">
              <a:rPr lang="en-AU" smtClean="0"/>
              <a:t>11/07/2019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EE20225-27FC-4B06-8328-80467BB67CE6}" type="slidenum">
              <a:rPr lang="en-AU" smtClean="0"/>
              <a:t>‹#›</a:t>
            </a:fld>
            <a:endParaRPr lang="en-AU"/>
          </a:p>
        </p:txBody>
      </p:sp>
    </p:spTree>
    <p:extLst>
      <p:ext uri="{BB962C8B-B14F-4D97-AF65-F5344CB8AC3E}">
        <p14:creationId xmlns:p14="http://schemas.microsoft.com/office/powerpoint/2010/main" val="1475695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C57766-64E8-4AAB-B067-A92EB3FF8CE2}" type="datetimeFigureOut">
              <a:rPr lang="en-AU" smtClean="0"/>
              <a:t>11/07/2019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EE20225-27FC-4B06-8328-80467BB67CE6}" type="slidenum">
              <a:rPr lang="en-AU" smtClean="0"/>
              <a:t>‹#›</a:t>
            </a:fld>
            <a:endParaRPr lang="en-AU"/>
          </a:p>
        </p:txBody>
      </p:sp>
    </p:spTree>
    <p:extLst>
      <p:ext uri="{BB962C8B-B14F-4D97-AF65-F5344CB8AC3E}">
        <p14:creationId xmlns:p14="http://schemas.microsoft.com/office/powerpoint/2010/main" val="32219156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C57766-64E8-4AAB-B067-A92EB3FF8CE2}" type="datetimeFigureOut">
              <a:rPr lang="en-AU" smtClean="0"/>
              <a:t>11/07/2019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EE20225-27FC-4B06-8328-80467BB67CE6}" type="slidenum">
              <a:rPr lang="en-AU" smtClean="0"/>
              <a:t>‹#›</a:t>
            </a:fld>
            <a:endParaRPr lang="en-AU"/>
          </a:p>
        </p:txBody>
      </p:sp>
    </p:spTree>
    <p:extLst>
      <p:ext uri="{BB962C8B-B14F-4D97-AF65-F5344CB8AC3E}">
        <p14:creationId xmlns:p14="http://schemas.microsoft.com/office/powerpoint/2010/main" val="40505213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C57766-64E8-4AAB-B067-A92EB3FF8CE2}" type="datetimeFigureOut">
              <a:rPr lang="en-AU" smtClean="0"/>
              <a:t>11/07/2019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EE20225-27FC-4B06-8328-80467BB67CE6}" type="slidenum">
              <a:rPr lang="en-AU" smtClean="0"/>
              <a:t>‹#›</a:t>
            </a:fld>
            <a:endParaRPr lang="en-AU"/>
          </a:p>
        </p:txBody>
      </p:sp>
    </p:spTree>
    <p:extLst>
      <p:ext uri="{BB962C8B-B14F-4D97-AF65-F5344CB8AC3E}">
        <p14:creationId xmlns:p14="http://schemas.microsoft.com/office/powerpoint/2010/main" val="21715657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C57766-64E8-4AAB-B067-A92EB3FF8CE2}" type="datetimeFigureOut">
              <a:rPr lang="en-AU" smtClean="0"/>
              <a:t>11/07/2019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EE20225-27FC-4B06-8328-80467BB67CE6}" type="slidenum">
              <a:rPr lang="en-AU" smtClean="0"/>
              <a:t>‹#›</a:t>
            </a:fld>
            <a:endParaRPr lang="en-AU"/>
          </a:p>
        </p:txBody>
      </p:sp>
    </p:spTree>
    <p:extLst>
      <p:ext uri="{BB962C8B-B14F-4D97-AF65-F5344CB8AC3E}">
        <p14:creationId xmlns:p14="http://schemas.microsoft.com/office/powerpoint/2010/main" val="21147641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C57766-64E8-4AAB-B067-A92EB3FF8CE2}" type="datetimeFigureOut">
              <a:rPr lang="en-AU" smtClean="0"/>
              <a:t>11/07/2019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EE20225-27FC-4B06-8328-80467BB67CE6}" type="slidenum">
              <a:rPr lang="en-AU" smtClean="0"/>
              <a:t>‹#›</a:t>
            </a:fld>
            <a:endParaRPr lang="en-AU"/>
          </a:p>
        </p:txBody>
      </p:sp>
    </p:spTree>
    <p:extLst>
      <p:ext uri="{BB962C8B-B14F-4D97-AF65-F5344CB8AC3E}">
        <p14:creationId xmlns:p14="http://schemas.microsoft.com/office/powerpoint/2010/main" val="234804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C57766-64E8-4AAB-B067-A92EB3FF8CE2}" type="datetimeFigureOut">
              <a:rPr lang="en-AU" smtClean="0"/>
              <a:t>11/07/2019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a:xfrm>
            <a:off x="10951856" y="5867131"/>
            <a:ext cx="551167" cy="365125"/>
          </a:xfrm>
        </p:spPr>
        <p:txBody>
          <a:bodyPr/>
          <a:lstStyle/>
          <a:p>
            <a:fld id="{8EE20225-27FC-4B06-8328-80467BB67CE6}" type="slidenum">
              <a:rPr lang="en-AU" smtClean="0"/>
              <a:t>‹#›</a:t>
            </a:fld>
            <a:endParaRPr lang="en-AU"/>
          </a:p>
        </p:txBody>
      </p:sp>
    </p:spTree>
    <p:extLst>
      <p:ext uri="{BB962C8B-B14F-4D97-AF65-F5344CB8AC3E}">
        <p14:creationId xmlns:p14="http://schemas.microsoft.com/office/powerpoint/2010/main" val="2402657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C57766-64E8-4AAB-B067-A92EB3FF8CE2}" type="datetimeFigureOut">
              <a:rPr lang="en-AU" smtClean="0"/>
              <a:t>11/07/2019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EE20225-27FC-4B06-8328-80467BB67CE6}" type="slidenum">
              <a:rPr lang="en-AU" smtClean="0"/>
              <a:t>‹#›</a:t>
            </a:fld>
            <a:endParaRPr lang="en-AU"/>
          </a:p>
        </p:txBody>
      </p:sp>
    </p:spTree>
    <p:extLst>
      <p:ext uri="{BB962C8B-B14F-4D97-AF65-F5344CB8AC3E}">
        <p14:creationId xmlns:p14="http://schemas.microsoft.com/office/powerpoint/2010/main" val="3534644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C57766-64E8-4AAB-B067-A92EB3FF8CE2}" type="datetimeFigureOut">
              <a:rPr lang="en-AU" smtClean="0"/>
              <a:t>11/07/2019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EE20225-27FC-4B06-8328-80467BB67CE6}" type="slidenum">
              <a:rPr lang="en-AU" smtClean="0"/>
              <a:t>‹#›</a:t>
            </a:fld>
            <a:endParaRPr lang="en-AU"/>
          </a:p>
        </p:txBody>
      </p:sp>
    </p:spTree>
    <p:extLst>
      <p:ext uri="{BB962C8B-B14F-4D97-AF65-F5344CB8AC3E}">
        <p14:creationId xmlns:p14="http://schemas.microsoft.com/office/powerpoint/2010/main" val="388258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C57766-64E8-4AAB-B067-A92EB3FF8CE2}" type="datetimeFigureOut">
              <a:rPr lang="en-AU" smtClean="0"/>
              <a:t>11/07/2019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EE20225-27FC-4B06-8328-80467BB67CE6}" type="slidenum">
              <a:rPr lang="en-AU" smtClean="0"/>
              <a:t>‹#›</a:t>
            </a:fld>
            <a:endParaRPr lang="en-AU"/>
          </a:p>
        </p:txBody>
      </p:sp>
    </p:spTree>
    <p:extLst>
      <p:ext uri="{BB962C8B-B14F-4D97-AF65-F5344CB8AC3E}">
        <p14:creationId xmlns:p14="http://schemas.microsoft.com/office/powerpoint/2010/main" val="256719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C57766-64E8-4AAB-B067-A92EB3FF8CE2}" type="datetimeFigureOut">
              <a:rPr lang="en-AU" smtClean="0"/>
              <a:t>11/07/2019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EE20225-27FC-4B06-8328-80467BB67CE6}" type="slidenum">
              <a:rPr lang="en-AU" smtClean="0"/>
              <a:t>‹#›</a:t>
            </a:fld>
            <a:endParaRPr lang="en-AU"/>
          </a:p>
        </p:txBody>
      </p:sp>
    </p:spTree>
    <p:extLst>
      <p:ext uri="{BB962C8B-B14F-4D97-AF65-F5344CB8AC3E}">
        <p14:creationId xmlns:p14="http://schemas.microsoft.com/office/powerpoint/2010/main" val="1067019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C57766-64E8-4AAB-B067-A92EB3FF8CE2}" type="datetimeFigureOut">
              <a:rPr lang="en-AU" smtClean="0"/>
              <a:t>11/07/2019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EE20225-27FC-4B06-8328-80467BB67CE6}" type="slidenum">
              <a:rPr lang="en-AU" smtClean="0"/>
              <a:t>‹#›</a:t>
            </a:fld>
            <a:endParaRPr lang="en-AU"/>
          </a:p>
        </p:txBody>
      </p:sp>
    </p:spTree>
    <p:extLst>
      <p:ext uri="{BB962C8B-B14F-4D97-AF65-F5344CB8AC3E}">
        <p14:creationId xmlns:p14="http://schemas.microsoft.com/office/powerpoint/2010/main" val="2815187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FC57766-64E8-4AAB-B067-A92EB3FF8CE2}" type="datetimeFigureOut">
              <a:rPr lang="en-AU" smtClean="0"/>
              <a:t>11/07/2019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EE20225-27FC-4B06-8328-80467BB67CE6}" type="slidenum">
              <a:rPr lang="en-AU" smtClean="0"/>
              <a:t>‹#›</a:t>
            </a:fld>
            <a:endParaRPr lang="en-AU"/>
          </a:p>
        </p:txBody>
      </p:sp>
    </p:spTree>
    <p:extLst>
      <p:ext uri="{BB962C8B-B14F-4D97-AF65-F5344CB8AC3E}">
        <p14:creationId xmlns:p14="http://schemas.microsoft.com/office/powerpoint/2010/main" val="3770766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FC57766-64E8-4AAB-B067-A92EB3FF8CE2}" type="datetimeFigureOut">
              <a:rPr lang="en-AU" smtClean="0"/>
              <a:t>11/07/2019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EE20225-27FC-4B06-8328-80467BB67CE6}" type="slidenum">
              <a:rPr lang="en-AU" smtClean="0"/>
              <a:t>‹#›</a:t>
            </a:fld>
            <a:endParaRPr lang="en-AU"/>
          </a:p>
        </p:txBody>
      </p:sp>
    </p:spTree>
    <p:extLst>
      <p:ext uri="{BB962C8B-B14F-4D97-AF65-F5344CB8AC3E}">
        <p14:creationId xmlns:p14="http://schemas.microsoft.com/office/powerpoint/2010/main" val="3181164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9FC57766-64E8-4AAB-B067-A92EB3FF8CE2}" type="datetimeFigureOut">
              <a:rPr lang="en-AU" smtClean="0"/>
              <a:t>11/07/2019</a:t>
            </a:fld>
            <a:endParaRPr lang="en-AU"/>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AU"/>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EE20225-27FC-4B06-8328-80467BB67CE6}" type="slidenum">
              <a:rPr lang="en-AU" smtClean="0"/>
              <a:t>‹#›</a:t>
            </a:fld>
            <a:endParaRPr lang="en-AU"/>
          </a:p>
        </p:txBody>
      </p:sp>
    </p:spTree>
    <p:extLst>
      <p:ext uri="{BB962C8B-B14F-4D97-AF65-F5344CB8AC3E}">
        <p14:creationId xmlns:p14="http://schemas.microsoft.com/office/powerpoint/2010/main" val="2979697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How to prepare compliant financial reports</a:t>
            </a:r>
            <a:endParaRPr lang="en-AU" dirty="0"/>
          </a:p>
        </p:txBody>
      </p:sp>
      <p:sp>
        <p:nvSpPr>
          <p:cNvPr id="3" name="Subtitle 2"/>
          <p:cNvSpPr>
            <a:spLocks noGrp="1"/>
          </p:cNvSpPr>
          <p:nvPr>
            <p:ph type="subTitle" idx="1"/>
          </p:nvPr>
        </p:nvSpPr>
        <p:spPr/>
        <p:txBody>
          <a:bodyPr/>
          <a:lstStyle/>
          <a:p>
            <a:r>
              <a:rPr lang="en-AU" dirty="0" smtClean="0"/>
              <a:t>Robert Campbell</a:t>
            </a:r>
          </a:p>
          <a:p>
            <a:r>
              <a:rPr lang="en-US" smtClean="0"/>
              <a:t>CA,CPA,RCA,GAICD</a:t>
            </a:r>
            <a:endParaRPr lang="en-AU" dirty="0" smtClean="0"/>
          </a:p>
          <a:p>
            <a:r>
              <a:rPr lang="en-AU" dirty="0" smtClean="0"/>
              <a:t>July 2019</a:t>
            </a:r>
            <a:endParaRPr lang="en-AU"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86016" y="195919"/>
            <a:ext cx="3880104" cy="127711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866120" y="0"/>
            <a:ext cx="1325880" cy="1417320"/>
          </a:xfrm>
          <a:prstGeom prst="rect">
            <a:avLst/>
          </a:prstGeom>
        </p:spPr>
      </p:pic>
    </p:spTree>
    <p:extLst>
      <p:ext uri="{BB962C8B-B14F-4D97-AF65-F5344CB8AC3E}">
        <p14:creationId xmlns:p14="http://schemas.microsoft.com/office/powerpoint/2010/main" val="3414241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126" y="103909"/>
            <a:ext cx="10018713" cy="1752599"/>
          </a:xfrm>
        </p:spPr>
        <p:txBody>
          <a:bodyPr/>
          <a:lstStyle/>
          <a:p>
            <a:r>
              <a:rPr lang="en-US" dirty="0"/>
              <a:t>Which type of financial statement should </a:t>
            </a:r>
            <a:r>
              <a:rPr lang="en-US" dirty="0" smtClean="0"/>
              <a:t>prepared?</a:t>
            </a:r>
            <a:endParaRPr lang="en-AU" dirty="0"/>
          </a:p>
        </p:txBody>
      </p:sp>
      <p:sp>
        <p:nvSpPr>
          <p:cNvPr id="3" name="Content Placeholder 2"/>
          <p:cNvSpPr>
            <a:spLocks noGrp="1"/>
          </p:cNvSpPr>
          <p:nvPr>
            <p:ph idx="1"/>
          </p:nvPr>
        </p:nvSpPr>
        <p:spPr>
          <a:xfrm>
            <a:off x="1484310" y="2006138"/>
            <a:ext cx="10018713" cy="3934692"/>
          </a:xfrm>
        </p:spPr>
        <p:txBody>
          <a:bodyPr>
            <a:normAutofit lnSpcReduction="10000"/>
          </a:bodyPr>
          <a:lstStyle/>
          <a:p>
            <a:r>
              <a:rPr lang="en-US" dirty="0"/>
              <a:t>If you are a REPORTING ENTITY , you must submit a full General Purpose Financial Report</a:t>
            </a:r>
          </a:p>
          <a:p>
            <a:r>
              <a:rPr lang="en-US" dirty="0"/>
              <a:t>If not</a:t>
            </a:r>
          </a:p>
          <a:p>
            <a:r>
              <a:rPr lang="en-US" dirty="0"/>
              <a:t>Then a Special Purpose Financial Report</a:t>
            </a:r>
          </a:p>
          <a:p>
            <a:r>
              <a:rPr lang="en-US" dirty="0"/>
              <a:t>Or </a:t>
            </a:r>
          </a:p>
          <a:p>
            <a:r>
              <a:rPr lang="en-US" dirty="0"/>
              <a:t>A General Purpose Financial Report with Reduced Disclosures</a:t>
            </a:r>
          </a:p>
          <a:p>
            <a:r>
              <a:rPr lang="en-US" dirty="0"/>
              <a:t>Or</a:t>
            </a:r>
          </a:p>
          <a:p>
            <a:r>
              <a:rPr lang="en-US" dirty="0"/>
              <a:t>A full General Purpose Financial Report</a:t>
            </a:r>
          </a:p>
          <a:p>
            <a:endParaRPr lang="en-AU" dirty="0"/>
          </a:p>
        </p:txBody>
      </p:sp>
    </p:spTree>
    <p:extLst>
      <p:ext uri="{BB962C8B-B14F-4D97-AF65-F5344CB8AC3E}">
        <p14:creationId xmlns:p14="http://schemas.microsoft.com/office/powerpoint/2010/main" val="572667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45473"/>
            <a:ext cx="10018713" cy="1752599"/>
          </a:xfrm>
        </p:spPr>
        <p:txBody>
          <a:bodyPr/>
          <a:lstStyle/>
          <a:p>
            <a:r>
              <a:rPr lang="en-AU" dirty="0"/>
              <a:t>Full General Purpose Financial Statements</a:t>
            </a:r>
          </a:p>
        </p:txBody>
      </p:sp>
      <p:sp>
        <p:nvSpPr>
          <p:cNvPr id="3" name="Content Placeholder 2"/>
          <p:cNvSpPr>
            <a:spLocks noGrp="1"/>
          </p:cNvSpPr>
          <p:nvPr>
            <p:ph idx="1"/>
          </p:nvPr>
        </p:nvSpPr>
        <p:spPr>
          <a:xfrm>
            <a:off x="1584062" y="1898072"/>
            <a:ext cx="10018713" cy="3530139"/>
          </a:xfrm>
        </p:spPr>
        <p:txBody>
          <a:bodyPr/>
          <a:lstStyle/>
          <a:p>
            <a:r>
              <a:rPr lang="en-AU" dirty="0"/>
              <a:t>Comply with all relevant Australian Accounting standards</a:t>
            </a:r>
          </a:p>
          <a:p>
            <a:pPr lvl="1"/>
            <a:r>
              <a:rPr lang="en-AU" sz="2400" dirty="0"/>
              <a:t>Recognition</a:t>
            </a:r>
          </a:p>
          <a:p>
            <a:pPr lvl="1"/>
            <a:r>
              <a:rPr lang="en-AU" sz="2400" dirty="0"/>
              <a:t>Measurement</a:t>
            </a:r>
          </a:p>
          <a:p>
            <a:pPr lvl="1"/>
            <a:r>
              <a:rPr lang="en-AU" sz="2400" dirty="0"/>
              <a:t>Disclosure</a:t>
            </a:r>
          </a:p>
          <a:p>
            <a:r>
              <a:rPr lang="en-AU" dirty="0"/>
              <a:t>May be over 35 pages </a:t>
            </a:r>
          </a:p>
          <a:p>
            <a:r>
              <a:rPr lang="en-AU" dirty="0"/>
              <a:t>Must give a True &amp; Fair view of financial position and performance.</a:t>
            </a:r>
          </a:p>
          <a:p>
            <a:endParaRPr lang="en-AU" dirty="0"/>
          </a:p>
        </p:txBody>
      </p:sp>
    </p:spTree>
    <p:extLst>
      <p:ext uri="{BB962C8B-B14F-4D97-AF65-F5344CB8AC3E}">
        <p14:creationId xmlns:p14="http://schemas.microsoft.com/office/powerpoint/2010/main" val="2023126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20534"/>
            <a:ext cx="10018713" cy="1752599"/>
          </a:xfrm>
        </p:spPr>
        <p:txBody>
          <a:bodyPr/>
          <a:lstStyle/>
          <a:p>
            <a:r>
              <a:rPr lang="en-US" dirty="0"/>
              <a:t>General Purpose with Reduced Disclosures</a:t>
            </a:r>
            <a:endParaRPr lang="en-AU" dirty="0"/>
          </a:p>
        </p:txBody>
      </p:sp>
      <p:sp>
        <p:nvSpPr>
          <p:cNvPr id="3" name="Content Placeholder 2"/>
          <p:cNvSpPr>
            <a:spLocks noGrp="1"/>
          </p:cNvSpPr>
          <p:nvPr>
            <p:ph idx="1"/>
          </p:nvPr>
        </p:nvSpPr>
        <p:spPr>
          <a:xfrm>
            <a:off x="1484310" y="1873133"/>
            <a:ext cx="10018713" cy="3918067"/>
          </a:xfrm>
        </p:spPr>
        <p:txBody>
          <a:bodyPr/>
          <a:lstStyle/>
          <a:p>
            <a:r>
              <a:rPr lang="en-AU" dirty="0"/>
              <a:t>In accordance with AASB 1053</a:t>
            </a:r>
          </a:p>
          <a:p>
            <a:r>
              <a:rPr lang="en-AU" dirty="0"/>
              <a:t>Disclosures are reduced</a:t>
            </a:r>
          </a:p>
          <a:p>
            <a:r>
              <a:rPr lang="en-AU" dirty="0"/>
              <a:t>Complies with the all the recognition and measurement principles of all relevant Australian Accounting Standards</a:t>
            </a:r>
          </a:p>
          <a:p>
            <a:r>
              <a:rPr lang="en-AU" dirty="0"/>
              <a:t>May be over 20 pages in length</a:t>
            </a:r>
          </a:p>
          <a:p>
            <a:r>
              <a:rPr lang="en-AU" dirty="0"/>
              <a:t>Must give a True and Fair View</a:t>
            </a:r>
          </a:p>
          <a:p>
            <a:endParaRPr lang="en-AU" dirty="0"/>
          </a:p>
        </p:txBody>
      </p:sp>
    </p:spTree>
    <p:extLst>
      <p:ext uri="{BB962C8B-B14F-4D97-AF65-F5344CB8AC3E}">
        <p14:creationId xmlns:p14="http://schemas.microsoft.com/office/powerpoint/2010/main" val="1272525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9373" y="62346"/>
            <a:ext cx="10018713" cy="1752599"/>
          </a:xfrm>
        </p:spPr>
        <p:txBody>
          <a:bodyPr/>
          <a:lstStyle/>
          <a:p>
            <a:r>
              <a:rPr lang="en-AU" dirty="0"/>
              <a:t>Special Purpose Financial Statements </a:t>
            </a:r>
          </a:p>
        </p:txBody>
      </p:sp>
      <p:sp>
        <p:nvSpPr>
          <p:cNvPr id="3" name="Content Placeholder 2"/>
          <p:cNvSpPr>
            <a:spLocks noGrp="1"/>
          </p:cNvSpPr>
          <p:nvPr>
            <p:ph idx="1"/>
          </p:nvPr>
        </p:nvSpPr>
        <p:spPr>
          <a:xfrm>
            <a:off x="1751215" y="2044931"/>
            <a:ext cx="10515600" cy="5461462"/>
          </a:xfrm>
        </p:spPr>
        <p:txBody>
          <a:bodyPr>
            <a:normAutofit fontScale="92500" lnSpcReduction="10000"/>
          </a:bodyPr>
          <a:lstStyle/>
          <a:p>
            <a:r>
              <a:rPr lang="en-AU" dirty="0"/>
              <a:t>Must comply with </a:t>
            </a:r>
          </a:p>
          <a:p>
            <a:r>
              <a:rPr lang="en-AU" dirty="0"/>
              <a:t>    AASB 101, Presentation of Financial Statements</a:t>
            </a:r>
          </a:p>
          <a:p>
            <a:r>
              <a:rPr lang="en-AU" dirty="0"/>
              <a:t>    AASB 107, Statement of Cash Flows</a:t>
            </a:r>
          </a:p>
          <a:p>
            <a:r>
              <a:rPr lang="en-AU" dirty="0"/>
              <a:t>    AASB 108, Accounting Policies, Changes in Accounting </a:t>
            </a:r>
            <a:r>
              <a:rPr lang="en-AU" dirty="0" smtClean="0"/>
              <a:t>Estimates &amp; Errors</a:t>
            </a:r>
            <a:endParaRPr lang="en-AU" dirty="0"/>
          </a:p>
          <a:p>
            <a:r>
              <a:rPr lang="en-AU" dirty="0" smtClean="0"/>
              <a:t>    AASB </a:t>
            </a:r>
            <a:r>
              <a:rPr lang="en-AU" dirty="0"/>
              <a:t>1048, Interpretation of </a:t>
            </a:r>
            <a:r>
              <a:rPr lang="en-AU" dirty="0" smtClean="0"/>
              <a:t>Standards</a:t>
            </a:r>
          </a:p>
          <a:p>
            <a:r>
              <a:rPr lang="en-US" b="1" dirty="0"/>
              <a:t>should comply with the recognition </a:t>
            </a:r>
            <a:r>
              <a:rPr lang="en-US" b="1" dirty="0" smtClean="0"/>
              <a:t>and measurement </a:t>
            </a:r>
            <a:r>
              <a:rPr lang="en-US" b="1" dirty="0"/>
              <a:t>requirements of accounting </a:t>
            </a:r>
            <a:r>
              <a:rPr lang="en-US" b="1" dirty="0" smtClean="0"/>
              <a:t>standards</a:t>
            </a:r>
            <a:endParaRPr lang="en-US" b="1" dirty="0"/>
          </a:p>
          <a:p>
            <a:r>
              <a:rPr lang="en-US" dirty="0" smtClean="0"/>
              <a:t>For ACNC registered entities  and Associations also comply with</a:t>
            </a:r>
            <a:endParaRPr lang="en-AU" dirty="0"/>
          </a:p>
          <a:p>
            <a:r>
              <a:rPr lang="en-AU" dirty="0"/>
              <a:t> </a:t>
            </a:r>
            <a:r>
              <a:rPr lang="en-AU" dirty="0" smtClean="0"/>
              <a:t>AASB </a:t>
            </a:r>
            <a:r>
              <a:rPr lang="en-AU" dirty="0"/>
              <a:t>1054, Australian Additional Disclosures</a:t>
            </a:r>
            <a:r>
              <a:rPr lang="en-AU" dirty="0" smtClean="0"/>
              <a:t>.</a:t>
            </a:r>
            <a:r>
              <a:rPr lang="en-AU" dirty="0"/>
              <a:t> </a:t>
            </a:r>
            <a:endParaRPr lang="en-AU" dirty="0" smtClean="0"/>
          </a:p>
          <a:p>
            <a:r>
              <a:rPr lang="en-US" dirty="0" smtClean="0"/>
              <a:t>ACNC recommend AASB 124 Related Party Disclosures</a:t>
            </a:r>
            <a:endParaRPr lang="en-AU" dirty="0" smtClean="0"/>
          </a:p>
          <a:p>
            <a:endParaRPr lang="en-US" dirty="0" smtClean="0"/>
          </a:p>
          <a:p>
            <a:r>
              <a:rPr lang="en-US" dirty="0" smtClean="0"/>
              <a:t>                               UNLESS EXEMPTED </a:t>
            </a:r>
            <a:endParaRPr lang="en-US" dirty="0"/>
          </a:p>
          <a:p>
            <a:endParaRPr lang="en-AU" dirty="0" smtClean="0"/>
          </a:p>
          <a:p>
            <a:endParaRPr lang="en-AU" dirty="0"/>
          </a:p>
          <a:p>
            <a:endParaRPr lang="en-AU" dirty="0"/>
          </a:p>
        </p:txBody>
      </p:sp>
    </p:spTree>
    <p:extLst>
      <p:ext uri="{BB962C8B-B14F-4D97-AF65-F5344CB8AC3E}">
        <p14:creationId xmlns:p14="http://schemas.microsoft.com/office/powerpoint/2010/main" val="268852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5751" y="0"/>
            <a:ext cx="10018713" cy="1752599"/>
          </a:xfrm>
        </p:spPr>
        <p:txBody>
          <a:bodyPr/>
          <a:lstStyle/>
          <a:p>
            <a:r>
              <a:rPr lang="en-AU" dirty="0"/>
              <a:t>Special Purpose Financial Statements </a:t>
            </a:r>
          </a:p>
        </p:txBody>
      </p:sp>
      <p:sp>
        <p:nvSpPr>
          <p:cNvPr id="3" name="Content Placeholder 2"/>
          <p:cNvSpPr>
            <a:spLocks noGrp="1"/>
          </p:cNvSpPr>
          <p:nvPr>
            <p:ph idx="1"/>
          </p:nvPr>
        </p:nvSpPr>
        <p:spPr>
          <a:xfrm>
            <a:off x="1484310" y="1637607"/>
            <a:ext cx="10018713" cy="4153593"/>
          </a:xfrm>
        </p:spPr>
        <p:txBody>
          <a:bodyPr>
            <a:normAutofit/>
          </a:bodyPr>
          <a:lstStyle/>
          <a:p>
            <a:r>
              <a:rPr lang="en-AU" dirty="0"/>
              <a:t>Disclosures are limited to those required by the six standards</a:t>
            </a:r>
          </a:p>
          <a:p>
            <a:r>
              <a:rPr lang="en-AU" dirty="0"/>
              <a:t>Any other disclosure that is relevant to a True and Fair View</a:t>
            </a:r>
          </a:p>
          <a:p>
            <a:r>
              <a:rPr lang="en-AU" dirty="0"/>
              <a:t>Specific accounting policies must have sufficient detail to explain departures from accounting standards</a:t>
            </a:r>
          </a:p>
          <a:p>
            <a:r>
              <a:rPr lang="en-AU" dirty="0"/>
              <a:t>The </a:t>
            </a:r>
            <a:r>
              <a:rPr lang="en-AU" dirty="0" smtClean="0"/>
              <a:t>auditor or reviewer  </a:t>
            </a:r>
            <a:r>
              <a:rPr lang="en-AU" dirty="0"/>
              <a:t>has to assess whether or not these specific accounting policies  give a True and Fair View</a:t>
            </a:r>
          </a:p>
          <a:p>
            <a:r>
              <a:rPr lang="en-AU" dirty="0"/>
              <a:t>The criteria of only being understandable to the members is not sufficient</a:t>
            </a:r>
          </a:p>
          <a:p>
            <a:endParaRPr lang="en-AU" dirty="0"/>
          </a:p>
        </p:txBody>
      </p:sp>
    </p:spTree>
    <p:extLst>
      <p:ext uri="{BB962C8B-B14F-4D97-AF65-F5344CB8AC3E}">
        <p14:creationId xmlns:p14="http://schemas.microsoft.com/office/powerpoint/2010/main" val="18895267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3817" y="87284"/>
            <a:ext cx="10018713" cy="1752599"/>
          </a:xfrm>
        </p:spPr>
        <p:txBody>
          <a:bodyPr/>
          <a:lstStyle/>
          <a:p>
            <a:r>
              <a:rPr lang="en-US" dirty="0" smtClean="0"/>
              <a:t>Exemptions to applying accounting standards</a:t>
            </a:r>
            <a:endParaRPr lang="en-AU" dirty="0"/>
          </a:p>
        </p:txBody>
      </p:sp>
      <p:sp>
        <p:nvSpPr>
          <p:cNvPr id="3" name="Content Placeholder 2"/>
          <p:cNvSpPr>
            <a:spLocks noGrp="1"/>
          </p:cNvSpPr>
          <p:nvPr>
            <p:ph idx="1"/>
          </p:nvPr>
        </p:nvSpPr>
        <p:spPr>
          <a:xfrm>
            <a:off x="1492623" y="1438102"/>
            <a:ext cx="10018713" cy="5170516"/>
          </a:xfrm>
        </p:spPr>
        <p:txBody>
          <a:bodyPr>
            <a:normAutofit/>
          </a:bodyPr>
          <a:lstStyle/>
          <a:p>
            <a:r>
              <a:rPr lang="en-US" dirty="0" smtClean="0"/>
              <a:t>Under Corporations Act</a:t>
            </a:r>
          </a:p>
          <a:p>
            <a:pPr lvl="1"/>
            <a:r>
              <a:rPr lang="en-US" sz="2400" dirty="0" smtClean="0"/>
              <a:t>Small Proprietary Companies</a:t>
            </a:r>
          </a:p>
          <a:p>
            <a:pPr lvl="1"/>
            <a:r>
              <a:rPr lang="en-US" sz="2400" dirty="0" smtClean="0"/>
              <a:t>Small Companies limited by guarantee ( &lt;$250K in Revenue)</a:t>
            </a:r>
          </a:p>
          <a:p>
            <a:r>
              <a:rPr lang="en-US" dirty="0" smtClean="0"/>
              <a:t>Under ACNC Act and WA Associations Incorporation Act</a:t>
            </a:r>
          </a:p>
          <a:p>
            <a:pPr lvl="1"/>
            <a:r>
              <a:rPr lang="en-US" sz="2400" dirty="0" smtClean="0"/>
              <a:t>Small organizations </a:t>
            </a:r>
            <a:r>
              <a:rPr lang="en-US" sz="2400" dirty="0"/>
              <a:t>( &lt;$250K in Revenue</a:t>
            </a:r>
            <a:r>
              <a:rPr lang="en-US" sz="2400" dirty="0" smtClean="0"/>
              <a:t>)</a:t>
            </a:r>
          </a:p>
          <a:p>
            <a:pPr lvl="2"/>
            <a:r>
              <a:rPr lang="en-US" dirty="0" smtClean="0"/>
              <a:t>If a financial report is produced</a:t>
            </a:r>
          </a:p>
          <a:p>
            <a:pPr lvl="2"/>
            <a:r>
              <a:rPr lang="en-US" dirty="0" smtClean="0"/>
              <a:t>May apply cash accounting or modified accrual accounting</a:t>
            </a:r>
          </a:p>
          <a:p>
            <a:pPr lvl="2"/>
            <a:r>
              <a:rPr lang="en-US" dirty="0" smtClean="0"/>
              <a:t>The notes should specify the policies applied </a:t>
            </a:r>
            <a:endParaRPr lang="en-US" dirty="0"/>
          </a:p>
          <a:p>
            <a:endParaRPr lang="en-AU" dirty="0"/>
          </a:p>
        </p:txBody>
      </p:sp>
    </p:spTree>
    <p:extLst>
      <p:ext uri="{BB962C8B-B14F-4D97-AF65-F5344CB8AC3E}">
        <p14:creationId xmlns:p14="http://schemas.microsoft.com/office/powerpoint/2010/main" val="2950713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7315" y="0"/>
            <a:ext cx="10018713" cy="1752599"/>
          </a:xfrm>
        </p:spPr>
        <p:txBody>
          <a:bodyPr/>
          <a:lstStyle/>
          <a:p>
            <a:r>
              <a:rPr lang="en-US" dirty="0"/>
              <a:t> </a:t>
            </a:r>
            <a:r>
              <a:rPr lang="en-US" dirty="0" smtClean="0"/>
              <a:t>Legislative requirements for True &amp; Fair</a:t>
            </a:r>
            <a:endParaRPr lang="en-AU" dirty="0"/>
          </a:p>
        </p:txBody>
      </p:sp>
      <p:sp>
        <p:nvSpPr>
          <p:cNvPr id="3" name="Content Placeholder 2"/>
          <p:cNvSpPr>
            <a:spLocks noGrp="1"/>
          </p:cNvSpPr>
          <p:nvPr>
            <p:ph idx="1"/>
          </p:nvPr>
        </p:nvSpPr>
        <p:spPr>
          <a:xfrm>
            <a:off x="1484310" y="1487979"/>
            <a:ext cx="10018713" cy="4303222"/>
          </a:xfrm>
        </p:spPr>
        <p:txBody>
          <a:bodyPr>
            <a:normAutofit lnSpcReduction="10000"/>
          </a:bodyPr>
          <a:lstStyle/>
          <a:p>
            <a:r>
              <a:rPr lang="en-US" dirty="0"/>
              <a:t>Corporations Act section 297 </a:t>
            </a:r>
            <a:br>
              <a:rPr lang="en-US" dirty="0"/>
            </a:br>
            <a:r>
              <a:rPr lang="en-US" dirty="0"/>
              <a:t>(true and fair view); </a:t>
            </a:r>
            <a:endParaRPr lang="en-US" dirty="0" smtClean="0"/>
          </a:p>
          <a:p>
            <a:pPr lvl="1"/>
            <a:r>
              <a:rPr lang="en-AU" dirty="0" smtClean="0"/>
              <a:t>The </a:t>
            </a:r>
            <a:r>
              <a:rPr lang="en-AU" dirty="0"/>
              <a:t>financial statements and notes for a financial year must give a true and fair view </a:t>
            </a:r>
            <a:r>
              <a:rPr lang="en-AU" dirty="0" smtClean="0"/>
              <a:t>of the </a:t>
            </a:r>
            <a:r>
              <a:rPr lang="en-AU" dirty="0"/>
              <a:t>financial position and performance of the </a:t>
            </a:r>
            <a:r>
              <a:rPr lang="en-AU" dirty="0" smtClean="0"/>
              <a:t>company</a:t>
            </a:r>
          </a:p>
          <a:p>
            <a:r>
              <a:rPr lang="en-US" dirty="0" smtClean="0"/>
              <a:t>ACNC Act  section 55-5 (b) </a:t>
            </a:r>
          </a:p>
          <a:p>
            <a:pPr lvl="1"/>
            <a:r>
              <a:rPr lang="en-US" dirty="0" smtClean="0"/>
              <a:t>Keep records to </a:t>
            </a:r>
            <a:r>
              <a:rPr lang="en-AU" dirty="0"/>
              <a:t>enable true and fair financial statements to be prepared and to be audited</a:t>
            </a:r>
            <a:r>
              <a:rPr lang="en-AU" dirty="0" smtClean="0"/>
              <a:t>;</a:t>
            </a:r>
          </a:p>
          <a:p>
            <a:r>
              <a:rPr lang="en-US" dirty="0" smtClean="0"/>
              <a:t>Associations </a:t>
            </a:r>
            <a:r>
              <a:rPr lang="en-US" dirty="0" err="1" smtClean="0"/>
              <a:t>Inc</a:t>
            </a:r>
            <a:r>
              <a:rPr lang="en-US" dirty="0" smtClean="0"/>
              <a:t> Act  sections 66 , 68 , 71 &amp; 74</a:t>
            </a:r>
          </a:p>
          <a:p>
            <a:pPr lvl="1"/>
            <a:r>
              <a:rPr lang="en-US" dirty="0" smtClean="0"/>
              <a:t>All associations must prepare true and fair financial statements</a:t>
            </a:r>
          </a:p>
          <a:p>
            <a:pPr lvl="1"/>
            <a:r>
              <a:rPr lang="en-US" dirty="0" smtClean="0"/>
              <a:t>But Tier 1 may not comply with accounting standards unless required to do so by their constitutions or members</a:t>
            </a:r>
            <a:endParaRPr lang="en-AU" dirty="0"/>
          </a:p>
        </p:txBody>
      </p:sp>
    </p:spTree>
    <p:extLst>
      <p:ext uri="{BB962C8B-B14F-4D97-AF65-F5344CB8AC3E}">
        <p14:creationId xmlns:p14="http://schemas.microsoft.com/office/powerpoint/2010/main" val="10733178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2253" y="0"/>
            <a:ext cx="10018713" cy="1752599"/>
          </a:xfrm>
        </p:spPr>
        <p:txBody>
          <a:bodyPr/>
          <a:lstStyle/>
          <a:p>
            <a:r>
              <a:rPr lang="en-AU" dirty="0"/>
              <a:t>What is a True &amp; Fair View?</a:t>
            </a:r>
          </a:p>
        </p:txBody>
      </p:sp>
      <p:sp>
        <p:nvSpPr>
          <p:cNvPr id="3" name="Content Placeholder 2"/>
          <p:cNvSpPr>
            <a:spLocks noGrp="1"/>
          </p:cNvSpPr>
          <p:nvPr>
            <p:ph idx="1"/>
          </p:nvPr>
        </p:nvSpPr>
        <p:spPr>
          <a:xfrm>
            <a:off x="1484310" y="1662545"/>
            <a:ext cx="10018713" cy="4128655"/>
          </a:xfrm>
        </p:spPr>
        <p:txBody>
          <a:bodyPr>
            <a:normAutofit/>
          </a:bodyPr>
          <a:lstStyle/>
          <a:p>
            <a:r>
              <a:rPr lang="en-AU" dirty="0"/>
              <a:t>There is much written on the topic</a:t>
            </a:r>
          </a:p>
          <a:p>
            <a:r>
              <a:rPr lang="en-AU" dirty="0"/>
              <a:t>The prevalent view is that at a minimum</a:t>
            </a:r>
          </a:p>
          <a:p>
            <a:r>
              <a:rPr lang="en-AU" dirty="0"/>
              <a:t>The Financial report must comply </a:t>
            </a:r>
            <a:r>
              <a:rPr lang="en-AU" b="1" dirty="0"/>
              <a:t>with </a:t>
            </a:r>
            <a:r>
              <a:rPr lang="en-AU" b="1" dirty="0" smtClean="0"/>
              <a:t>the recognition and measurement principles </a:t>
            </a:r>
            <a:r>
              <a:rPr lang="en-AU" dirty="0" smtClean="0"/>
              <a:t>of Australian Accounting Standards</a:t>
            </a:r>
            <a:endParaRPr lang="en-AU" dirty="0"/>
          </a:p>
          <a:p>
            <a:r>
              <a:rPr lang="en-AU" dirty="0"/>
              <a:t>The Framework for the Preparation and Presentation of Financial Statements 2009</a:t>
            </a:r>
          </a:p>
          <a:p>
            <a:r>
              <a:rPr lang="en-AU" dirty="0" smtClean="0"/>
              <a:t>AASB 101 the Presentation of Financial Statements</a:t>
            </a:r>
          </a:p>
          <a:p>
            <a:endParaRPr lang="en-AU" dirty="0"/>
          </a:p>
          <a:p>
            <a:endParaRPr lang="en-AU" dirty="0"/>
          </a:p>
        </p:txBody>
      </p:sp>
    </p:spTree>
    <p:extLst>
      <p:ext uri="{BB962C8B-B14F-4D97-AF65-F5344CB8AC3E}">
        <p14:creationId xmlns:p14="http://schemas.microsoft.com/office/powerpoint/2010/main" val="2621507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27" y="62346"/>
            <a:ext cx="10018713" cy="1752599"/>
          </a:xfrm>
        </p:spPr>
        <p:txBody>
          <a:bodyPr/>
          <a:lstStyle/>
          <a:p>
            <a:r>
              <a:rPr lang="en-US" dirty="0"/>
              <a:t>Examples of True &amp; Fair Issues</a:t>
            </a:r>
            <a:endParaRPr lang="en-AU" dirty="0"/>
          </a:p>
        </p:txBody>
      </p:sp>
      <p:sp>
        <p:nvSpPr>
          <p:cNvPr id="3" name="Content Placeholder 2"/>
          <p:cNvSpPr>
            <a:spLocks noGrp="1"/>
          </p:cNvSpPr>
          <p:nvPr>
            <p:ph idx="1"/>
          </p:nvPr>
        </p:nvSpPr>
        <p:spPr>
          <a:xfrm>
            <a:off x="1484310" y="1554481"/>
            <a:ext cx="10018713" cy="4236720"/>
          </a:xfrm>
        </p:spPr>
        <p:txBody>
          <a:bodyPr>
            <a:normAutofit/>
          </a:bodyPr>
          <a:lstStyle/>
          <a:p>
            <a:r>
              <a:rPr lang="en-AU" dirty="0"/>
              <a:t>Creating a Reserve for Redundancy</a:t>
            </a:r>
          </a:p>
          <a:p>
            <a:r>
              <a:rPr lang="en-AU" dirty="0"/>
              <a:t>Then</a:t>
            </a:r>
          </a:p>
          <a:p>
            <a:r>
              <a:rPr lang="en-AU" dirty="0"/>
              <a:t>posting redundancy expense transactions direct to the reserve instead of to the normal expenses on the Income Statement</a:t>
            </a:r>
          </a:p>
          <a:p>
            <a:r>
              <a:rPr lang="en-AU" dirty="0"/>
              <a:t>The expenses incurred in the Financial Year have been understated because they appear in the reserve and not on the Income Statement</a:t>
            </a:r>
          </a:p>
          <a:p>
            <a:r>
              <a:rPr lang="en-AU" dirty="0"/>
              <a:t>Thus this is NOT a True and Fair View.</a:t>
            </a:r>
          </a:p>
          <a:p>
            <a:endParaRPr lang="en-AU" dirty="0"/>
          </a:p>
        </p:txBody>
      </p:sp>
    </p:spTree>
    <p:extLst>
      <p:ext uri="{BB962C8B-B14F-4D97-AF65-F5344CB8AC3E}">
        <p14:creationId xmlns:p14="http://schemas.microsoft.com/office/powerpoint/2010/main" val="32879976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5751" y="70658"/>
            <a:ext cx="10018713" cy="1752599"/>
          </a:xfrm>
        </p:spPr>
        <p:txBody>
          <a:bodyPr/>
          <a:lstStyle/>
          <a:p>
            <a:r>
              <a:rPr lang="en-AU" dirty="0"/>
              <a:t>Examples of True &amp; Fair Issues</a:t>
            </a:r>
          </a:p>
        </p:txBody>
      </p:sp>
      <p:sp>
        <p:nvSpPr>
          <p:cNvPr id="3" name="Content Placeholder 2"/>
          <p:cNvSpPr>
            <a:spLocks noGrp="1"/>
          </p:cNvSpPr>
          <p:nvPr>
            <p:ph idx="1"/>
          </p:nvPr>
        </p:nvSpPr>
        <p:spPr>
          <a:xfrm>
            <a:off x="1484310" y="1995055"/>
            <a:ext cx="10018713" cy="4253345"/>
          </a:xfrm>
        </p:spPr>
        <p:txBody>
          <a:bodyPr>
            <a:normAutofit/>
          </a:bodyPr>
          <a:lstStyle/>
          <a:p>
            <a:r>
              <a:rPr lang="en-AU" dirty="0"/>
              <a:t>Creating a Provision for Maintenance Liability</a:t>
            </a:r>
          </a:p>
          <a:p>
            <a:r>
              <a:rPr lang="en-AU" dirty="0"/>
              <a:t>And recording Maintenance expenses on the Income Statement </a:t>
            </a:r>
            <a:endParaRPr lang="en-AU" dirty="0" smtClean="0"/>
          </a:p>
          <a:p>
            <a:r>
              <a:rPr lang="en-AU" dirty="0" smtClean="0"/>
              <a:t>This </a:t>
            </a:r>
            <a:r>
              <a:rPr lang="en-AU" dirty="0"/>
              <a:t>is represents maintenance that must be completed but has not been.</a:t>
            </a:r>
          </a:p>
          <a:p>
            <a:r>
              <a:rPr lang="en-AU" dirty="0"/>
              <a:t>The PROBLEM is that maintenance cost has not yet been incurred and no obligating event can be demonstrated  </a:t>
            </a:r>
          </a:p>
          <a:p>
            <a:r>
              <a:rPr lang="en-AU" dirty="0"/>
              <a:t>There is no liability – no legitimate expense</a:t>
            </a:r>
          </a:p>
          <a:p>
            <a:r>
              <a:rPr lang="en-AU" dirty="0"/>
              <a:t>The </a:t>
            </a:r>
            <a:r>
              <a:rPr lang="en-AU" dirty="0" smtClean="0"/>
              <a:t>surplus </a:t>
            </a:r>
            <a:r>
              <a:rPr lang="en-AU" dirty="0"/>
              <a:t>is this understated.</a:t>
            </a:r>
          </a:p>
          <a:p>
            <a:r>
              <a:rPr lang="en-AU" dirty="0"/>
              <a:t>This is NOT a True and Fair View</a:t>
            </a:r>
          </a:p>
          <a:p>
            <a:endParaRPr lang="en-AU" dirty="0"/>
          </a:p>
        </p:txBody>
      </p:sp>
    </p:spTree>
    <p:extLst>
      <p:ext uri="{BB962C8B-B14F-4D97-AF65-F5344CB8AC3E}">
        <p14:creationId xmlns:p14="http://schemas.microsoft.com/office/powerpoint/2010/main" val="3018742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are compliant financial reports?</a:t>
            </a:r>
            <a:endParaRPr lang="en-AU" dirty="0"/>
          </a:p>
        </p:txBody>
      </p:sp>
      <p:sp>
        <p:nvSpPr>
          <p:cNvPr id="3" name="Content Placeholder 2"/>
          <p:cNvSpPr>
            <a:spLocks noGrp="1"/>
          </p:cNvSpPr>
          <p:nvPr>
            <p:ph idx="1"/>
          </p:nvPr>
        </p:nvSpPr>
        <p:spPr/>
        <p:txBody>
          <a:bodyPr>
            <a:normAutofit/>
          </a:bodyPr>
          <a:lstStyle/>
          <a:p>
            <a:r>
              <a:rPr lang="en-AU" dirty="0" smtClean="0"/>
              <a:t>A compliant financial </a:t>
            </a:r>
            <a:r>
              <a:rPr lang="en-AU" smtClean="0"/>
              <a:t>report :</a:t>
            </a:r>
            <a:endParaRPr lang="en-AU" dirty="0" smtClean="0"/>
          </a:p>
          <a:p>
            <a:r>
              <a:rPr lang="en-AU" dirty="0" smtClean="0"/>
              <a:t>Satisfies the legislative or regulatory or constitutional requirements for financial reporting</a:t>
            </a:r>
          </a:p>
          <a:p>
            <a:r>
              <a:rPr lang="en-AU" dirty="0" smtClean="0"/>
              <a:t>Identifies the </a:t>
            </a:r>
            <a:r>
              <a:rPr lang="en-AU" b="1" dirty="0" smtClean="0"/>
              <a:t>applicable reporting framework</a:t>
            </a:r>
          </a:p>
          <a:p>
            <a:r>
              <a:rPr lang="en-US" dirty="0" smtClean="0"/>
              <a:t>Presents </a:t>
            </a:r>
            <a:r>
              <a:rPr lang="en-US" b="1" dirty="0" smtClean="0"/>
              <a:t>a true and fair view </a:t>
            </a:r>
            <a:r>
              <a:rPr lang="en-US" dirty="0" smtClean="0"/>
              <a:t>of financial position and performance</a:t>
            </a:r>
            <a:endParaRPr lang="en-AU" dirty="0" smtClean="0"/>
          </a:p>
          <a:p>
            <a:endParaRPr lang="en-AU" dirty="0"/>
          </a:p>
        </p:txBody>
      </p:sp>
    </p:spTree>
    <p:extLst>
      <p:ext uri="{BB962C8B-B14F-4D97-AF65-F5344CB8AC3E}">
        <p14:creationId xmlns:p14="http://schemas.microsoft.com/office/powerpoint/2010/main" val="1469736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689" y="112221"/>
            <a:ext cx="10018713" cy="1752599"/>
          </a:xfrm>
        </p:spPr>
        <p:txBody>
          <a:bodyPr/>
          <a:lstStyle/>
          <a:p>
            <a:r>
              <a:rPr lang="en-AU" dirty="0" smtClean="0"/>
              <a:t>AASB 101  </a:t>
            </a:r>
            <a:br>
              <a:rPr lang="en-AU" dirty="0" smtClean="0"/>
            </a:br>
            <a:r>
              <a:rPr lang="en-AU" dirty="0" smtClean="0"/>
              <a:t>Presentation of Financial Statements</a:t>
            </a:r>
            <a:endParaRPr lang="en-AU" dirty="0"/>
          </a:p>
        </p:txBody>
      </p:sp>
      <p:sp>
        <p:nvSpPr>
          <p:cNvPr id="3" name="Content Placeholder 2"/>
          <p:cNvSpPr>
            <a:spLocks noGrp="1"/>
          </p:cNvSpPr>
          <p:nvPr>
            <p:ph idx="1"/>
          </p:nvPr>
        </p:nvSpPr>
        <p:spPr>
          <a:xfrm>
            <a:off x="1484310" y="1864821"/>
            <a:ext cx="10018713" cy="3926380"/>
          </a:xfrm>
        </p:spPr>
        <p:txBody>
          <a:bodyPr>
            <a:normAutofit/>
          </a:bodyPr>
          <a:lstStyle/>
          <a:p>
            <a:r>
              <a:rPr lang="en-US" dirty="0"/>
              <a:t>Financial statements shall present fairly the financial position, financial performance and cash flows of an entity. </a:t>
            </a:r>
            <a:endParaRPr lang="en-US" dirty="0" smtClean="0"/>
          </a:p>
          <a:p>
            <a:r>
              <a:rPr lang="en-US" dirty="0" smtClean="0"/>
              <a:t>Fair </a:t>
            </a:r>
            <a:r>
              <a:rPr lang="en-US" dirty="0"/>
              <a:t>presentation requires the faithful representation of the effects of transactions, other events and conditions in accordance with the definitions and recognition criteria for assets, liabilities, income and expenses set out in the </a:t>
            </a:r>
            <a:r>
              <a:rPr lang="en-US" dirty="0" smtClean="0"/>
              <a:t>Framework.</a:t>
            </a:r>
          </a:p>
          <a:p>
            <a:r>
              <a:rPr lang="en-US" dirty="0" smtClean="0"/>
              <a:t>The </a:t>
            </a:r>
            <a:r>
              <a:rPr lang="en-US" dirty="0"/>
              <a:t>application </a:t>
            </a:r>
            <a:r>
              <a:rPr lang="en-US" dirty="0" smtClean="0"/>
              <a:t>of Australian </a:t>
            </a:r>
            <a:r>
              <a:rPr lang="en-US" dirty="0"/>
              <a:t>Accounting Standards, with additional disclosure when necessary, is presumed to result in financial statements that achieve a fair presentation</a:t>
            </a:r>
            <a:endParaRPr lang="en-AU" dirty="0"/>
          </a:p>
        </p:txBody>
      </p:sp>
    </p:spTree>
    <p:extLst>
      <p:ext uri="{BB962C8B-B14F-4D97-AF65-F5344CB8AC3E}">
        <p14:creationId xmlns:p14="http://schemas.microsoft.com/office/powerpoint/2010/main" val="4044136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6503"/>
            <a:ext cx="10018713" cy="1903614"/>
          </a:xfrm>
        </p:spPr>
        <p:txBody>
          <a:bodyPr>
            <a:normAutofit/>
          </a:bodyPr>
          <a:lstStyle/>
          <a:p>
            <a:r>
              <a:rPr lang="en-US" dirty="0"/>
              <a:t>A complete set of financial statements comprises: </a:t>
            </a:r>
            <a:endParaRPr lang="en-AU" dirty="0"/>
          </a:p>
        </p:txBody>
      </p:sp>
      <p:sp>
        <p:nvSpPr>
          <p:cNvPr id="3" name="Content Placeholder 2"/>
          <p:cNvSpPr>
            <a:spLocks noGrp="1"/>
          </p:cNvSpPr>
          <p:nvPr>
            <p:ph idx="1"/>
          </p:nvPr>
        </p:nvSpPr>
        <p:spPr>
          <a:xfrm>
            <a:off x="1633939" y="1812174"/>
            <a:ext cx="10018713" cy="4663441"/>
          </a:xfrm>
        </p:spPr>
        <p:txBody>
          <a:bodyPr>
            <a:normAutofit lnSpcReduction="10000"/>
          </a:bodyPr>
          <a:lstStyle/>
          <a:p>
            <a:r>
              <a:rPr lang="en-US" dirty="0" smtClean="0"/>
              <a:t>a </a:t>
            </a:r>
            <a:r>
              <a:rPr lang="en-US" b="1" dirty="0"/>
              <a:t>statement of financial position </a:t>
            </a:r>
            <a:r>
              <a:rPr lang="en-US" dirty="0"/>
              <a:t>as at the end of the period; </a:t>
            </a:r>
          </a:p>
          <a:p>
            <a:r>
              <a:rPr lang="en-US" dirty="0" smtClean="0"/>
              <a:t>a </a:t>
            </a:r>
            <a:r>
              <a:rPr lang="en-US" b="1" dirty="0"/>
              <a:t>statement of profit or loss and other comprehensive income </a:t>
            </a:r>
            <a:r>
              <a:rPr lang="en-US" dirty="0"/>
              <a:t>for the period; </a:t>
            </a:r>
          </a:p>
          <a:p>
            <a:r>
              <a:rPr lang="en-US" dirty="0" smtClean="0"/>
              <a:t>a </a:t>
            </a:r>
            <a:r>
              <a:rPr lang="en-US" b="1" dirty="0"/>
              <a:t>statement of changes in equity </a:t>
            </a:r>
            <a:r>
              <a:rPr lang="en-US" dirty="0"/>
              <a:t>for the period; </a:t>
            </a:r>
          </a:p>
          <a:p>
            <a:r>
              <a:rPr lang="en-US" dirty="0" smtClean="0"/>
              <a:t>a </a:t>
            </a:r>
            <a:r>
              <a:rPr lang="en-US" b="1" dirty="0"/>
              <a:t>statement of cash flows </a:t>
            </a:r>
            <a:r>
              <a:rPr lang="en-US" dirty="0"/>
              <a:t>for the period; </a:t>
            </a:r>
          </a:p>
          <a:p>
            <a:r>
              <a:rPr lang="en-US" b="1" dirty="0" smtClean="0"/>
              <a:t>notes</a:t>
            </a:r>
            <a:r>
              <a:rPr lang="en-US" dirty="0"/>
              <a:t>, comprising significant accounting policies and other explanatory information; </a:t>
            </a:r>
          </a:p>
          <a:p>
            <a:r>
              <a:rPr lang="en-US" dirty="0" smtClean="0"/>
              <a:t>comparative </a:t>
            </a:r>
            <a:r>
              <a:rPr lang="en-US" dirty="0"/>
              <a:t>information in respect of the preceding </a:t>
            </a:r>
            <a:r>
              <a:rPr lang="en-US" dirty="0" smtClean="0"/>
              <a:t>period; </a:t>
            </a:r>
            <a:r>
              <a:rPr lang="en-US" dirty="0"/>
              <a:t>and </a:t>
            </a:r>
          </a:p>
          <a:p>
            <a:r>
              <a:rPr lang="en-US" dirty="0" smtClean="0"/>
              <a:t>a </a:t>
            </a:r>
            <a:r>
              <a:rPr lang="en-US" dirty="0"/>
              <a:t>statement of financial position as at the beginning of the preceding period </a:t>
            </a:r>
            <a:r>
              <a:rPr lang="en-US" b="1" dirty="0"/>
              <a:t>when an entity applies an accounting policy retrospectively </a:t>
            </a:r>
            <a:r>
              <a:rPr lang="en-US" dirty="0"/>
              <a:t>or makes a retrospective </a:t>
            </a:r>
            <a:r>
              <a:rPr lang="en-US" b="1" dirty="0"/>
              <a:t>restatement</a:t>
            </a:r>
            <a:r>
              <a:rPr lang="en-US" dirty="0"/>
              <a:t> of items in its financial statements </a:t>
            </a:r>
            <a:endParaRPr lang="en-AU" dirty="0"/>
          </a:p>
        </p:txBody>
      </p:sp>
    </p:spTree>
    <p:extLst>
      <p:ext uri="{BB962C8B-B14F-4D97-AF65-F5344CB8AC3E}">
        <p14:creationId xmlns:p14="http://schemas.microsoft.com/office/powerpoint/2010/main" val="2083059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6265" y="298623"/>
            <a:ext cx="10515600" cy="1325563"/>
          </a:xfrm>
        </p:spPr>
        <p:txBody>
          <a:bodyPr/>
          <a:lstStyle/>
          <a:p>
            <a:r>
              <a:rPr lang="en-US" dirty="0" smtClean="0"/>
              <a:t>Other Titles for the statements</a:t>
            </a:r>
            <a:endParaRPr lang="en-AU" dirty="0"/>
          </a:p>
        </p:txBody>
      </p:sp>
      <p:sp>
        <p:nvSpPr>
          <p:cNvPr id="3" name="Content Placeholder 2"/>
          <p:cNvSpPr>
            <a:spLocks noGrp="1"/>
          </p:cNvSpPr>
          <p:nvPr>
            <p:ph idx="1"/>
          </p:nvPr>
        </p:nvSpPr>
        <p:spPr>
          <a:xfrm>
            <a:off x="1484310" y="1487979"/>
            <a:ext cx="10018713" cy="4303222"/>
          </a:xfrm>
        </p:spPr>
        <p:txBody>
          <a:bodyPr>
            <a:normAutofit/>
          </a:bodyPr>
          <a:lstStyle/>
          <a:p>
            <a:r>
              <a:rPr lang="en-US" dirty="0"/>
              <a:t>An entity may use titles for the statements other than those used in this Standard. </a:t>
            </a:r>
            <a:endParaRPr lang="en-US" dirty="0" smtClean="0"/>
          </a:p>
          <a:p>
            <a:r>
              <a:rPr lang="en-US" dirty="0" smtClean="0"/>
              <a:t>For </a:t>
            </a:r>
            <a:r>
              <a:rPr lang="en-US" dirty="0"/>
              <a:t>example, an entity may use the title ‘statement of comprehensive income’ instead of ‘statement of profit or loss and other comprehensive income’. </a:t>
            </a:r>
            <a:endParaRPr lang="en-US" dirty="0" smtClean="0"/>
          </a:p>
          <a:p>
            <a:r>
              <a:rPr lang="en-US" dirty="0"/>
              <a:t>An entity may present a single statement of profit or loss and other comprehensive income, with profit or loss and other comprehensive income presented in two sections. </a:t>
            </a:r>
            <a:endParaRPr lang="en-AU" dirty="0"/>
          </a:p>
        </p:txBody>
      </p:sp>
    </p:spTree>
    <p:extLst>
      <p:ext uri="{BB962C8B-B14F-4D97-AF65-F5344CB8AC3E}">
        <p14:creationId xmlns:p14="http://schemas.microsoft.com/office/powerpoint/2010/main" val="21261393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2253" y="62345"/>
            <a:ext cx="10018713" cy="1752599"/>
          </a:xfrm>
        </p:spPr>
        <p:txBody>
          <a:bodyPr/>
          <a:lstStyle/>
          <a:p>
            <a:r>
              <a:rPr lang="en-US" dirty="0" smtClean="0"/>
              <a:t>Accounting policies</a:t>
            </a:r>
            <a:endParaRPr lang="en-AU" dirty="0"/>
          </a:p>
        </p:txBody>
      </p:sp>
      <p:sp>
        <p:nvSpPr>
          <p:cNvPr id="3" name="Content Placeholder 2"/>
          <p:cNvSpPr>
            <a:spLocks noGrp="1"/>
          </p:cNvSpPr>
          <p:nvPr>
            <p:ph idx="1"/>
          </p:nvPr>
        </p:nvSpPr>
        <p:spPr/>
        <p:txBody>
          <a:bodyPr>
            <a:normAutofit lnSpcReduction="10000"/>
          </a:bodyPr>
          <a:lstStyle/>
          <a:p>
            <a:r>
              <a:rPr lang="en-US" dirty="0"/>
              <a:t>An entity cannot rectify inappropriate accounting policies either by disclosure of the accounting policies used or by notes or explanatory </a:t>
            </a:r>
            <a:r>
              <a:rPr lang="en-US" dirty="0" smtClean="0"/>
              <a:t>material</a:t>
            </a:r>
          </a:p>
          <a:p>
            <a:r>
              <a:rPr lang="en-US" dirty="0" smtClean="0"/>
              <a:t>If special purpose financial report is prepared ,in </a:t>
            </a:r>
            <a:r>
              <a:rPr lang="en-US" b="1" dirty="0" smtClean="0"/>
              <a:t>extremely rare </a:t>
            </a:r>
            <a:r>
              <a:rPr lang="en-US" dirty="0" smtClean="0"/>
              <a:t>circumstances, you may depart from a relevant Accounting standard if application of the Standard is misleading and not be true and fair.</a:t>
            </a:r>
          </a:p>
          <a:p>
            <a:r>
              <a:rPr lang="en-US" dirty="0" smtClean="0"/>
              <a:t>If so you mist disclose the departure from the relevant Standard and its financial effect.</a:t>
            </a:r>
          </a:p>
          <a:p>
            <a:endParaRPr lang="en-US" dirty="0" smtClean="0"/>
          </a:p>
          <a:p>
            <a:endParaRPr lang="en-AU" dirty="0"/>
          </a:p>
        </p:txBody>
      </p:sp>
    </p:spTree>
    <p:extLst>
      <p:ext uri="{BB962C8B-B14F-4D97-AF65-F5344CB8AC3E}">
        <p14:creationId xmlns:p14="http://schemas.microsoft.com/office/powerpoint/2010/main" val="2900260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002" y="120535"/>
            <a:ext cx="10018713" cy="1752599"/>
          </a:xfrm>
        </p:spPr>
        <p:txBody>
          <a:bodyPr/>
          <a:lstStyle/>
          <a:p>
            <a:r>
              <a:rPr lang="en-AU" dirty="0"/>
              <a:t>Accrual basis of accounting</a:t>
            </a:r>
          </a:p>
        </p:txBody>
      </p:sp>
      <p:sp>
        <p:nvSpPr>
          <p:cNvPr id="3" name="Content Placeholder 2"/>
          <p:cNvSpPr>
            <a:spLocks noGrp="1"/>
          </p:cNvSpPr>
          <p:nvPr>
            <p:ph idx="1"/>
          </p:nvPr>
        </p:nvSpPr>
        <p:spPr>
          <a:xfrm>
            <a:off x="1484310" y="1787237"/>
            <a:ext cx="10018713" cy="4003964"/>
          </a:xfrm>
        </p:spPr>
        <p:txBody>
          <a:bodyPr/>
          <a:lstStyle/>
          <a:p>
            <a:r>
              <a:rPr lang="en-US" dirty="0"/>
              <a:t>An entity shall prepare its financial statements, except for cash flow information, using the accrual basis of accounting</a:t>
            </a:r>
            <a:r>
              <a:rPr lang="en-US" dirty="0" smtClean="0"/>
              <a:t>.</a:t>
            </a:r>
          </a:p>
          <a:p>
            <a:r>
              <a:rPr lang="en-US" dirty="0"/>
              <a:t>an entity </a:t>
            </a:r>
            <a:r>
              <a:rPr lang="en-US" dirty="0" err="1"/>
              <a:t>recognises</a:t>
            </a:r>
            <a:r>
              <a:rPr lang="en-US" dirty="0"/>
              <a:t> items as assets, liabilities, equity, income and expenses (the elements of financial statements) when they satisfy the definitions and recognition criteria for those elements in the </a:t>
            </a:r>
            <a:r>
              <a:rPr lang="en-US" i="1" dirty="0"/>
              <a:t>Framework</a:t>
            </a:r>
            <a:endParaRPr lang="en-AU" dirty="0"/>
          </a:p>
        </p:txBody>
      </p:sp>
    </p:spTree>
    <p:extLst>
      <p:ext uri="{BB962C8B-B14F-4D97-AF65-F5344CB8AC3E}">
        <p14:creationId xmlns:p14="http://schemas.microsoft.com/office/powerpoint/2010/main" val="4108500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001" y="87284"/>
            <a:ext cx="10018713" cy="1752599"/>
          </a:xfrm>
        </p:spPr>
        <p:txBody>
          <a:bodyPr/>
          <a:lstStyle/>
          <a:p>
            <a:r>
              <a:rPr lang="en-AU" dirty="0"/>
              <a:t>Materiality and aggregation</a:t>
            </a:r>
          </a:p>
        </p:txBody>
      </p:sp>
      <p:sp>
        <p:nvSpPr>
          <p:cNvPr id="3" name="Content Placeholder 2"/>
          <p:cNvSpPr>
            <a:spLocks noGrp="1"/>
          </p:cNvSpPr>
          <p:nvPr>
            <p:ph idx="1"/>
          </p:nvPr>
        </p:nvSpPr>
        <p:spPr>
          <a:xfrm>
            <a:off x="1484310" y="1371601"/>
            <a:ext cx="10018713" cy="4419600"/>
          </a:xfrm>
        </p:spPr>
        <p:txBody>
          <a:bodyPr>
            <a:normAutofit fontScale="92500" lnSpcReduction="20000"/>
          </a:bodyPr>
          <a:lstStyle/>
          <a:p>
            <a:r>
              <a:rPr lang="en-US" sz="2600" dirty="0"/>
              <a:t>An entity shall present separately each material class of similar items</a:t>
            </a:r>
            <a:r>
              <a:rPr lang="en-US" sz="2600" dirty="0" smtClean="0"/>
              <a:t>.</a:t>
            </a:r>
          </a:p>
          <a:p>
            <a:r>
              <a:rPr lang="en-US" sz="2600" dirty="0" smtClean="0"/>
              <a:t> </a:t>
            </a:r>
            <a:r>
              <a:rPr lang="en-US" sz="2600" dirty="0"/>
              <a:t>An entity shall present separately items of a dissimilar nature or function unless they are immaterial</a:t>
            </a:r>
            <a:r>
              <a:rPr lang="en-US" sz="2600" dirty="0" smtClean="0"/>
              <a:t>.</a:t>
            </a:r>
          </a:p>
          <a:p>
            <a:endParaRPr lang="en-US" dirty="0"/>
          </a:p>
          <a:p>
            <a:pPr marL="0" indent="0" algn="ctr">
              <a:buNone/>
            </a:pPr>
            <a:r>
              <a:rPr lang="en-US" sz="4400" dirty="0" smtClean="0"/>
              <a:t>Offsetting</a:t>
            </a:r>
          </a:p>
          <a:p>
            <a:r>
              <a:rPr lang="en-US" sz="2600" dirty="0"/>
              <a:t>An entity shall not offset assets and liabilities or income and expenses, unless required or permitted by an Australian Accounting Standard. </a:t>
            </a:r>
            <a:endParaRPr lang="en-US" sz="2600" dirty="0" smtClean="0"/>
          </a:p>
          <a:p>
            <a:r>
              <a:rPr lang="en-US" sz="2600" dirty="0" smtClean="0"/>
              <a:t>Exceptions</a:t>
            </a:r>
          </a:p>
          <a:p>
            <a:pPr lvl="1"/>
            <a:r>
              <a:rPr lang="en-US" sz="2600" dirty="0" smtClean="0"/>
              <a:t>Gains &amp; loss on disposal of assets</a:t>
            </a:r>
          </a:p>
          <a:p>
            <a:pPr lvl="1"/>
            <a:r>
              <a:rPr lang="en-US" sz="2600" dirty="0" smtClean="0"/>
              <a:t>expenditure related to a Provision</a:t>
            </a:r>
            <a:endParaRPr lang="en-AU" sz="2600" dirty="0"/>
          </a:p>
        </p:txBody>
      </p:sp>
    </p:spTree>
    <p:extLst>
      <p:ext uri="{BB962C8B-B14F-4D97-AF65-F5344CB8AC3E}">
        <p14:creationId xmlns:p14="http://schemas.microsoft.com/office/powerpoint/2010/main" val="3822366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2438399"/>
          </a:xfrm>
        </p:spPr>
        <p:txBody>
          <a:bodyPr/>
          <a:lstStyle/>
          <a:p>
            <a:r>
              <a:rPr lang="en-US" dirty="0"/>
              <a:t>The statement of financial position shall include line </a:t>
            </a:r>
            <a:r>
              <a:rPr lang="en-US" dirty="0" smtClean="0"/>
              <a:t>items ( if relevant)</a:t>
            </a:r>
            <a:endParaRPr lang="en-AU" dirty="0"/>
          </a:p>
        </p:txBody>
      </p:sp>
      <p:sp>
        <p:nvSpPr>
          <p:cNvPr id="3" name="Content Placeholder 2"/>
          <p:cNvSpPr>
            <a:spLocks noGrp="1"/>
          </p:cNvSpPr>
          <p:nvPr>
            <p:ph idx="1"/>
          </p:nvPr>
        </p:nvSpPr>
        <p:spPr>
          <a:xfrm>
            <a:off x="2307270" y="1886989"/>
            <a:ext cx="10018713" cy="4804756"/>
          </a:xfrm>
        </p:spPr>
        <p:txBody>
          <a:bodyPr>
            <a:normAutofit lnSpcReduction="10000"/>
          </a:bodyPr>
          <a:lstStyle/>
          <a:p>
            <a:r>
              <a:rPr lang="en-US" dirty="0" smtClean="0"/>
              <a:t>property</a:t>
            </a:r>
            <a:r>
              <a:rPr lang="en-US" dirty="0"/>
              <a:t>, plant and equipment; </a:t>
            </a:r>
          </a:p>
          <a:p>
            <a:r>
              <a:rPr lang="en-AU" dirty="0" smtClean="0"/>
              <a:t>investment </a:t>
            </a:r>
            <a:r>
              <a:rPr lang="en-AU" dirty="0"/>
              <a:t>property; </a:t>
            </a:r>
          </a:p>
          <a:p>
            <a:r>
              <a:rPr lang="en-AU" dirty="0" smtClean="0"/>
              <a:t>intangible </a:t>
            </a:r>
            <a:r>
              <a:rPr lang="en-AU" dirty="0"/>
              <a:t>assets; </a:t>
            </a:r>
          </a:p>
          <a:p>
            <a:r>
              <a:rPr lang="en-US" dirty="0" smtClean="0"/>
              <a:t>financial </a:t>
            </a:r>
            <a:r>
              <a:rPr lang="en-US" dirty="0"/>
              <a:t>assets (excluding amounts shown under (e), (h) and (</a:t>
            </a:r>
            <a:r>
              <a:rPr lang="en-US" dirty="0" err="1"/>
              <a:t>i</a:t>
            </a:r>
            <a:r>
              <a:rPr lang="en-US" dirty="0"/>
              <a:t>)); </a:t>
            </a:r>
          </a:p>
          <a:p>
            <a:r>
              <a:rPr lang="en-US" dirty="0" smtClean="0"/>
              <a:t>investments </a:t>
            </a:r>
            <a:r>
              <a:rPr lang="en-US" dirty="0"/>
              <a:t>accounted for using the equity method; </a:t>
            </a:r>
          </a:p>
          <a:p>
            <a:r>
              <a:rPr lang="en-US" dirty="0" smtClean="0"/>
              <a:t>biological </a:t>
            </a:r>
            <a:r>
              <a:rPr lang="en-US" dirty="0"/>
              <a:t>assets within the scope of AASB 141 </a:t>
            </a:r>
            <a:r>
              <a:rPr lang="en-US" i="1" dirty="0"/>
              <a:t>Agriculture</a:t>
            </a:r>
            <a:r>
              <a:rPr lang="en-US" dirty="0"/>
              <a:t>; </a:t>
            </a:r>
          </a:p>
          <a:p>
            <a:r>
              <a:rPr lang="en-AU" dirty="0" smtClean="0"/>
              <a:t>inventories</a:t>
            </a:r>
            <a:r>
              <a:rPr lang="en-AU" dirty="0"/>
              <a:t>; </a:t>
            </a:r>
          </a:p>
          <a:p>
            <a:r>
              <a:rPr lang="en-US" dirty="0" smtClean="0"/>
              <a:t>trade </a:t>
            </a:r>
            <a:r>
              <a:rPr lang="en-US" dirty="0"/>
              <a:t>and other receivables; </a:t>
            </a:r>
          </a:p>
          <a:p>
            <a:r>
              <a:rPr lang="en-US" dirty="0" smtClean="0"/>
              <a:t>cash </a:t>
            </a:r>
            <a:r>
              <a:rPr lang="en-US" dirty="0"/>
              <a:t>and cash equivalents; </a:t>
            </a:r>
          </a:p>
          <a:p>
            <a:r>
              <a:rPr lang="en-US" dirty="0" smtClean="0"/>
              <a:t>the </a:t>
            </a:r>
            <a:r>
              <a:rPr lang="en-US" dirty="0"/>
              <a:t>total of assets classified as held for sale </a:t>
            </a:r>
            <a:endParaRPr lang="en-AU" dirty="0"/>
          </a:p>
        </p:txBody>
      </p:sp>
    </p:spTree>
    <p:extLst>
      <p:ext uri="{BB962C8B-B14F-4D97-AF65-F5344CB8AC3E}">
        <p14:creationId xmlns:p14="http://schemas.microsoft.com/office/powerpoint/2010/main" val="2918582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74816"/>
            <a:ext cx="10018713" cy="2363584"/>
          </a:xfrm>
        </p:spPr>
        <p:txBody>
          <a:bodyPr/>
          <a:lstStyle/>
          <a:p>
            <a:r>
              <a:rPr lang="en-US" dirty="0"/>
              <a:t>The statement of financial position shall include line items ( if relevant)</a:t>
            </a:r>
            <a:endParaRPr lang="en-AU" dirty="0"/>
          </a:p>
        </p:txBody>
      </p:sp>
      <p:sp>
        <p:nvSpPr>
          <p:cNvPr id="3" name="Content Placeholder 2"/>
          <p:cNvSpPr>
            <a:spLocks noGrp="1"/>
          </p:cNvSpPr>
          <p:nvPr>
            <p:ph idx="1"/>
          </p:nvPr>
        </p:nvSpPr>
        <p:spPr>
          <a:xfrm>
            <a:off x="2415335" y="2236125"/>
            <a:ext cx="10018713" cy="3713018"/>
          </a:xfrm>
        </p:spPr>
        <p:txBody>
          <a:bodyPr>
            <a:noAutofit/>
          </a:bodyPr>
          <a:lstStyle/>
          <a:p>
            <a:r>
              <a:rPr lang="en-US" dirty="0" smtClean="0"/>
              <a:t>trade </a:t>
            </a:r>
            <a:r>
              <a:rPr lang="en-US" dirty="0"/>
              <a:t>and other payables; </a:t>
            </a:r>
          </a:p>
          <a:p>
            <a:r>
              <a:rPr lang="en-AU" dirty="0" smtClean="0"/>
              <a:t>provisions</a:t>
            </a:r>
            <a:r>
              <a:rPr lang="en-AU" dirty="0"/>
              <a:t>; </a:t>
            </a:r>
          </a:p>
          <a:p>
            <a:r>
              <a:rPr lang="en-US" dirty="0" smtClean="0"/>
              <a:t>financial liabilities</a:t>
            </a:r>
            <a:endParaRPr lang="en-US" dirty="0"/>
          </a:p>
          <a:p>
            <a:r>
              <a:rPr lang="en-US" dirty="0" smtClean="0"/>
              <a:t>liabilities </a:t>
            </a:r>
            <a:r>
              <a:rPr lang="en-US" dirty="0"/>
              <a:t>and assets for current tax, if relevant</a:t>
            </a:r>
          </a:p>
          <a:p>
            <a:r>
              <a:rPr lang="en-US" dirty="0" smtClean="0"/>
              <a:t>deferred </a:t>
            </a:r>
            <a:r>
              <a:rPr lang="en-US" dirty="0"/>
              <a:t>tax liabilities and deferred tax assets, </a:t>
            </a:r>
            <a:r>
              <a:rPr lang="en-US" dirty="0" smtClean="0"/>
              <a:t>if relevant</a:t>
            </a:r>
          </a:p>
          <a:p>
            <a:r>
              <a:rPr lang="en-US" dirty="0" smtClean="0"/>
              <a:t>non-controlling </a:t>
            </a:r>
            <a:r>
              <a:rPr lang="en-US" dirty="0"/>
              <a:t>interests, presented within equity; and </a:t>
            </a:r>
          </a:p>
          <a:p>
            <a:r>
              <a:rPr lang="en-US" dirty="0" smtClean="0"/>
              <a:t>issued capital (if relevant) </a:t>
            </a:r>
            <a:r>
              <a:rPr lang="en-US" dirty="0"/>
              <a:t>and </a:t>
            </a:r>
            <a:r>
              <a:rPr lang="en-US" dirty="0" smtClean="0"/>
              <a:t>reserves</a:t>
            </a:r>
            <a:endParaRPr lang="en-AU" dirty="0"/>
          </a:p>
        </p:txBody>
      </p:sp>
    </p:spTree>
    <p:extLst>
      <p:ext uri="{BB962C8B-B14F-4D97-AF65-F5344CB8AC3E}">
        <p14:creationId xmlns:p14="http://schemas.microsoft.com/office/powerpoint/2010/main" val="2057729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689" y="0"/>
            <a:ext cx="10018713" cy="1752599"/>
          </a:xfrm>
        </p:spPr>
        <p:txBody>
          <a:bodyPr/>
          <a:lstStyle/>
          <a:p>
            <a:r>
              <a:rPr lang="en-AU" dirty="0" smtClean="0"/>
              <a:t>Current assets</a:t>
            </a:r>
            <a:endParaRPr lang="en-AU" dirty="0"/>
          </a:p>
        </p:txBody>
      </p:sp>
      <p:sp>
        <p:nvSpPr>
          <p:cNvPr id="3" name="Content Placeholder 2"/>
          <p:cNvSpPr>
            <a:spLocks noGrp="1"/>
          </p:cNvSpPr>
          <p:nvPr>
            <p:ph idx="1"/>
          </p:nvPr>
        </p:nvSpPr>
        <p:spPr>
          <a:xfrm>
            <a:off x="2173287" y="1546168"/>
            <a:ext cx="10018713" cy="4904508"/>
          </a:xfrm>
        </p:spPr>
        <p:txBody>
          <a:bodyPr>
            <a:normAutofit/>
          </a:bodyPr>
          <a:lstStyle/>
          <a:p>
            <a:r>
              <a:rPr lang="en-US" dirty="0" smtClean="0"/>
              <a:t>An </a:t>
            </a:r>
            <a:r>
              <a:rPr lang="en-US" dirty="0"/>
              <a:t>entity shall classify an </a:t>
            </a:r>
            <a:r>
              <a:rPr lang="en-US" b="1" dirty="0"/>
              <a:t>asset as current </a:t>
            </a:r>
            <a:r>
              <a:rPr lang="en-US" dirty="0"/>
              <a:t>when:</a:t>
            </a:r>
          </a:p>
          <a:p>
            <a:pPr lvl="1"/>
            <a:r>
              <a:rPr lang="en-US" sz="2400" dirty="0" smtClean="0"/>
              <a:t>it </a:t>
            </a:r>
            <a:r>
              <a:rPr lang="en-US" sz="2400" dirty="0"/>
              <a:t>expects to </a:t>
            </a:r>
            <a:r>
              <a:rPr lang="en-US" sz="2400" dirty="0" err="1"/>
              <a:t>realise</a:t>
            </a:r>
            <a:r>
              <a:rPr lang="en-US" sz="2400" dirty="0"/>
              <a:t> the asset, or intends to sell or consume it, in its normal operating cycle;</a:t>
            </a:r>
          </a:p>
          <a:p>
            <a:pPr lvl="1"/>
            <a:r>
              <a:rPr lang="en-US" sz="2400" dirty="0" smtClean="0"/>
              <a:t>it </a:t>
            </a:r>
            <a:r>
              <a:rPr lang="en-US" sz="2400" dirty="0"/>
              <a:t>holds the asset primarily for the purpose of trading;</a:t>
            </a:r>
          </a:p>
          <a:p>
            <a:pPr lvl="1"/>
            <a:r>
              <a:rPr lang="en-US" sz="2400" dirty="0" smtClean="0"/>
              <a:t>it </a:t>
            </a:r>
            <a:r>
              <a:rPr lang="en-US" sz="2400" dirty="0"/>
              <a:t>expects to </a:t>
            </a:r>
            <a:r>
              <a:rPr lang="en-US" sz="2400" dirty="0" err="1"/>
              <a:t>realise</a:t>
            </a:r>
            <a:r>
              <a:rPr lang="en-US" sz="2400" dirty="0"/>
              <a:t> the asset within twelve months after the reporting </a:t>
            </a:r>
            <a:r>
              <a:rPr lang="en-US" sz="2400" dirty="0" smtClean="0"/>
              <a:t>date</a:t>
            </a:r>
          </a:p>
          <a:p>
            <a:pPr lvl="1"/>
            <a:r>
              <a:rPr lang="en-US" sz="2400" dirty="0" smtClean="0"/>
              <a:t>the </a:t>
            </a:r>
            <a:r>
              <a:rPr lang="en-US" sz="2400" dirty="0"/>
              <a:t>asset is cash or a cash equivalent </a:t>
            </a:r>
          </a:p>
          <a:p>
            <a:pPr lvl="1"/>
            <a:r>
              <a:rPr lang="en-US" sz="2400" dirty="0" smtClean="0"/>
              <a:t>unless </a:t>
            </a:r>
            <a:r>
              <a:rPr lang="en-US" sz="2400" dirty="0"/>
              <a:t>the asset is restricted from being exchanged or used to settle a liability for at least twelve months after the reporting </a:t>
            </a:r>
            <a:r>
              <a:rPr lang="en-US" sz="2400" dirty="0" smtClean="0"/>
              <a:t>date.</a:t>
            </a:r>
            <a:endParaRPr lang="en-US" sz="2400" dirty="0"/>
          </a:p>
          <a:p>
            <a:r>
              <a:rPr lang="en-US" dirty="0"/>
              <a:t>An entity shall classify </a:t>
            </a:r>
            <a:r>
              <a:rPr lang="en-US" b="1" dirty="0"/>
              <a:t>all other assets as non-current</a:t>
            </a:r>
            <a:r>
              <a:rPr lang="en-US" dirty="0" smtClean="0"/>
              <a:t>.</a:t>
            </a:r>
            <a:endParaRPr lang="en-AU" dirty="0"/>
          </a:p>
        </p:txBody>
      </p:sp>
    </p:spTree>
    <p:extLst>
      <p:ext uri="{BB962C8B-B14F-4D97-AF65-F5344CB8AC3E}">
        <p14:creationId xmlns:p14="http://schemas.microsoft.com/office/powerpoint/2010/main" val="2834626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940" y="0"/>
            <a:ext cx="10018713" cy="2288770"/>
          </a:xfrm>
        </p:spPr>
        <p:txBody>
          <a:bodyPr/>
          <a:lstStyle/>
          <a:p>
            <a:r>
              <a:rPr lang="en-AU" dirty="0"/>
              <a:t>Current liabilities</a:t>
            </a:r>
          </a:p>
        </p:txBody>
      </p:sp>
      <p:sp>
        <p:nvSpPr>
          <p:cNvPr id="3" name="Content Placeholder 2"/>
          <p:cNvSpPr>
            <a:spLocks noGrp="1"/>
          </p:cNvSpPr>
          <p:nvPr>
            <p:ph idx="1"/>
          </p:nvPr>
        </p:nvSpPr>
        <p:spPr>
          <a:xfrm>
            <a:off x="1899947" y="1687483"/>
            <a:ext cx="10018713" cy="4136967"/>
          </a:xfrm>
        </p:spPr>
        <p:txBody>
          <a:bodyPr>
            <a:normAutofit/>
          </a:bodyPr>
          <a:lstStyle/>
          <a:p>
            <a:r>
              <a:rPr lang="en-US" dirty="0"/>
              <a:t>An entity shall classify </a:t>
            </a:r>
            <a:r>
              <a:rPr lang="en-US" b="1" dirty="0"/>
              <a:t>a liability as current </a:t>
            </a:r>
            <a:r>
              <a:rPr lang="en-US" dirty="0"/>
              <a:t>when:</a:t>
            </a:r>
          </a:p>
          <a:p>
            <a:pPr lvl="1"/>
            <a:r>
              <a:rPr lang="en-US" sz="2400" dirty="0" smtClean="0"/>
              <a:t>it </a:t>
            </a:r>
            <a:r>
              <a:rPr lang="en-US" sz="2400" dirty="0"/>
              <a:t>expects to settle the liability in its normal operating cycle;</a:t>
            </a:r>
          </a:p>
          <a:p>
            <a:pPr lvl="1"/>
            <a:r>
              <a:rPr lang="en-US" sz="2400" dirty="0" smtClean="0"/>
              <a:t>it </a:t>
            </a:r>
            <a:r>
              <a:rPr lang="en-US" sz="2400" dirty="0"/>
              <a:t>holds the liability primarily for the purpose of trading;</a:t>
            </a:r>
          </a:p>
          <a:p>
            <a:pPr lvl="1"/>
            <a:r>
              <a:rPr lang="en-US" sz="2400" dirty="0" smtClean="0"/>
              <a:t>the </a:t>
            </a:r>
            <a:r>
              <a:rPr lang="en-US" sz="2400" dirty="0"/>
              <a:t>liability is due to be settled within twelve months after the reporting </a:t>
            </a:r>
            <a:r>
              <a:rPr lang="en-US" sz="2400" dirty="0" smtClean="0"/>
              <a:t>date</a:t>
            </a:r>
          </a:p>
          <a:p>
            <a:pPr lvl="1"/>
            <a:r>
              <a:rPr lang="en-US" sz="2400" dirty="0" smtClean="0"/>
              <a:t>it </a:t>
            </a:r>
            <a:r>
              <a:rPr lang="en-US" sz="2400" dirty="0"/>
              <a:t>does not have an unconditional right to defer settlement of the liability for at least twelve months after the reporting </a:t>
            </a:r>
            <a:r>
              <a:rPr lang="en-US" sz="2400" dirty="0" smtClean="0"/>
              <a:t>date</a:t>
            </a:r>
          </a:p>
          <a:p>
            <a:r>
              <a:rPr lang="en-US" dirty="0" smtClean="0"/>
              <a:t>An </a:t>
            </a:r>
            <a:r>
              <a:rPr lang="en-US" dirty="0"/>
              <a:t>entity shall classify </a:t>
            </a:r>
            <a:r>
              <a:rPr lang="en-US" b="1" dirty="0"/>
              <a:t>all other liabilities as non-current.</a:t>
            </a:r>
            <a:endParaRPr lang="en-AU" b="1" dirty="0"/>
          </a:p>
        </p:txBody>
      </p:sp>
    </p:spTree>
    <p:extLst>
      <p:ext uri="{BB962C8B-B14F-4D97-AF65-F5344CB8AC3E}">
        <p14:creationId xmlns:p14="http://schemas.microsoft.com/office/powerpoint/2010/main" val="3739680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Where are the requirements</a:t>
            </a:r>
            <a:endParaRPr lang="en-AU" dirty="0"/>
          </a:p>
        </p:txBody>
      </p:sp>
      <p:sp>
        <p:nvSpPr>
          <p:cNvPr id="3" name="Content Placeholder 2"/>
          <p:cNvSpPr>
            <a:spLocks noGrp="1"/>
          </p:cNvSpPr>
          <p:nvPr>
            <p:ph idx="1"/>
          </p:nvPr>
        </p:nvSpPr>
        <p:spPr/>
        <p:txBody>
          <a:bodyPr>
            <a:noAutofit/>
          </a:bodyPr>
          <a:lstStyle/>
          <a:p>
            <a:r>
              <a:rPr lang="en-AU" dirty="0" smtClean="0"/>
              <a:t>Corporations Act 2001</a:t>
            </a:r>
          </a:p>
          <a:p>
            <a:r>
              <a:rPr lang="en-AU" dirty="0" smtClean="0"/>
              <a:t>Australian Charities and Not-for-Profits Act 2012</a:t>
            </a:r>
          </a:p>
          <a:p>
            <a:r>
              <a:rPr lang="en-AU" dirty="0" smtClean="0"/>
              <a:t>WA Associations Incorporation Act 2015</a:t>
            </a:r>
          </a:p>
          <a:p>
            <a:r>
              <a:rPr lang="en-AU" dirty="0" smtClean="0"/>
              <a:t>The Conceptual framework for Presentation of Financial Statements underpinning Australian Accounting Standards</a:t>
            </a:r>
          </a:p>
          <a:p>
            <a:r>
              <a:rPr lang="en-AU" dirty="0" smtClean="0"/>
              <a:t>Australian Professional &amp; Ethical Standard 315 Compilation Reports</a:t>
            </a:r>
          </a:p>
          <a:p>
            <a:r>
              <a:rPr lang="en-AU" dirty="0" smtClean="0"/>
              <a:t>The organisation’s governing documents</a:t>
            </a:r>
          </a:p>
          <a:p>
            <a:pPr lvl="1"/>
            <a:r>
              <a:rPr lang="en-AU" sz="2400" dirty="0" smtClean="0"/>
              <a:t>Constitution</a:t>
            </a:r>
          </a:p>
          <a:p>
            <a:pPr lvl="1"/>
            <a:r>
              <a:rPr lang="en-AU" sz="2400" dirty="0" smtClean="0"/>
              <a:t>Trust Deed</a:t>
            </a:r>
            <a:endParaRPr lang="en-AU" sz="2400" dirty="0"/>
          </a:p>
        </p:txBody>
      </p:sp>
    </p:spTree>
    <p:extLst>
      <p:ext uri="{BB962C8B-B14F-4D97-AF65-F5344CB8AC3E}">
        <p14:creationId xmlns:p14="http://schemas.microsoft.com/office/powerpoint/2010/main" val="14370426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
            <a:ext cx="10018713" cy="2053244"/>
          </a:xfrm>
        </p:spPr>
        <p:txBody>
          <a:bodyPr>
            <a:normAutofit/>
          </a:bodyPr>
          <a:lstStyle/>
          <a:p>
            <a:r>
              <a:rPr lang="en-US" dirty="0" smtClean="0"/>
              <a:t>Statement of Profit or Loss </a:t>
            </a:r>
            <a:br>
              <a:rPr lang="en-US" dirty="0" smtClean="0"/>
            </a:br>
            <a:r>
              <a:rPr lang="en-US" dirty="0" smtClean="0"/>
              <a:t>shall </a:t>
            </a:r>
            <a:r>
              <a:rPr lang="en-US" sz="3600" dirty="0" smtClean="0"/>
              <a:t>as a minimum </a:t>
            </a:r>
            <a:r>
              <a:rPr lang="en-US" dirty="0" smtClean="0"/>
              <a:t>present:</a:t>
            </a:r>
            <a:endParaRPr lang="en-AU" dirty="0"/>
          </a:p>
        </p:txBody>
      </p:sp>
      <p:sp>
        <p:nvSpPr>
          <p:cNvPr id="3" name="Content Placeholder 2"/>
          <p:cNvSpPr>
            <a:spLocks noGrp="1"/>
          </p:cNvSpPr>
          <p:nvPr>
            <p:ph idx="1"/>
          </p:nvPr>
        </p:nvSpPr>
        <p:spPr>
          <a:xfrm>
            <a:off x="2905786" y="1820488"/>
            <a:ext cx="10018713" cy="4530436"/>
          </a:xfrm>
        </p:spPr>
        <p:txBody>
          <a:bodyPr>
            <a:normAutofit lnSpcReduction="10000"/>
          </a:bodyPr>
          <a:lstStyle/>
          <a:p>
            <a:r>
              <a:rPr lang="en-US" dirty="0" smtClean="0"/>
              <a:t>Revenue from ordinary operations</a:t>
            </a:r>
            <a:endParaRPr lang="en-US" dirty="0"/>
          </a:p>
          <a:p>
            <a:r>
              <a:rPr lang="en-US" dirty="0" smtClean="0"/>
              <a:t>interest </a:t>
            </a:r>
            <a:r>
              <a:rPr lang="en-US" dirty="0"/>
              <a:t>revenue </a:t>
            </a:r>
            <a:endParaRPr lang="en-US" dirty="0" smtClean="0"/>
          </a:p>
          <a:p>
            <a:r>
              <a:rPr lang="en-US" dirty="0" smtClean="0"/>
              <a:t>Expenses from ordinary operations</a:t>
            </a:r>
            <a:endParaRPr lang="en-US" dirty="0"/>
          </a:p>
          <a:p>
            <a:r>
              <a:rPr lang="en-US" dirty="0" smtClean="0"/>
              <a:t>gains </a:t>
            </a:r>
            <a:r>
              <a:rPr lang="en-US" dirty="0"/>
              <a:t>and losses arising from the </a:t>
            </a:r>
            <a:r>
              <a:rPr lang="en-US" dirty="0" err="1"/>
              <a:t>derecognition</a:t>
            </a:r>
            <a:r>
              <a:rPr lang="en-US" dirty="0"/>
              <a:t> of financial assets </a:t>
            </a:r>
            <a:endParaRPr lang="en-US" dirty="0" smtClean="0"/>
          </a:p>
          <a:p>
            <a:r>
              <a:rPr lang="en-AU" dirty="0" smtClean="0"/>
              <a:t>finance </a:t>
            </a:r>
            <a:r>
              <a:rPr lang="en-AU" dirty="0"/>
              <a:t>costs; </a:t>
            </a:r>
          </a:p>
          <a:p>
            <a:r>
              <a:rPr lang="en-US" dirty="0" smtClean="0"/>
              <a:t>impairment </a:t>
            </a:r>
            <a:r>
              <a:rPr lang="en-US" dirty="0"/>
              <a:t>losses </a:t>
            </a:r>
            <a:endParaRPr lang="en-US" dirty="0" smtClean="0"/>
          </a:p>
          <a:p>
            <a:r>
              <a:rPr lang="en-US" dirty="0" smtClean="0"/>
              <a:t>share </a:t>
            </a:r>
            <a:r>
              <a:rPr lang="en-US" dirty="0"/>
              <a:t>of the profit or loss of </a:t>
            </a:r>
            <a:r>
              <a:rPr lang="en-US" dirty="0" smtClean="0"/>
              <a:t>associate</a:t>
            </a:r>
          </a:p>
          <a:p>
            <a:r>
              <a:rPr lang="en-US" dirty="0" smtClean="0"/>
              <a:t>Tax expense</a:t>
            </a:r>
          </a:p>
          <a:p>
            <a:r>
              <a:rPr lang="en-US" dirty="0" smtClean="0"/>
              <a:t>A single amount for the total of discontinued operations </a:t>
            </a:r>
            <a:endParaRPr lang="en-AU" dirty="0"/>
          </a:p>
        </p:txBody>
      </p:sp>
    </p:spTree>
    <p:extLst>
      <p:ext uri="{BB962C8B-B14F-4D97-AF65-F5344CB8AC3E}">
        <p14:creationId xmlns:p14="http://schemas.microsoft.com/office/powerpoint/2010/main" val="5860254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1662545"/>
          </a:xfrm>
        </p:spPr>
        <p:txBody>
          <a:bodyPr/>
          <a:lstStyle/>
          <a:p>
            <a:r>
              <a:rPr lang="en-US" dirty="0"/>
              <a:t>Statement of Profit or Loss </a:t>
            </a:r>
            <a:br>
              <a:rPr lang="en-US" dirty="0"/>
            </a:br>
            <a:r>
              <a:rPr lang="en-US" dirty="0"/>
              <a:t>shall </a:t>
            </a:r>
            <a:r>
              <a:rPr lang="en-US" dirty="0" smtClean="0"/>
              <a:t>present</a:t>
            </a:r>
            <a:r>
              <a:rPr lang="en-US" dirty="0"/>
              <a:t>:</a:t>
            </a:r>
            <a:endParaRPr lang="en-AU" dirty="0"/>
          </a:p>
        </p:txBody>
      </p:sp>
      <p:sp>
        <p:nvSpPr>
          <p:cNvPr id="3" name="Content Placeholder 2"/>
          <p:cNvSpPr>
            <a:spLocks noGrp="1"/>
          </p:cNvSpPr>
          <p:nvPr>
            <p:ph idx="1"/>
          </p:nvPr>
        </p:nvSpPr>
        <p:spPr>
          <a:xfrm>
            <a:off x="1484310" y="1529543"/>
            <a:ext cx="10018713" cy="4261658"/>
          </a:xfrm>
        </p:spPr>
        <p:txBody>
          <a:bodyPr/>
          <a:lstStyle/>
          <a:p>
            <a:r>
              <a:rPr lang="en-US" dirty="0"/>
              <a:t>When items of income or expense </a:t>
            </a:r>
            <a:r>
              <a:rPr lang="en-US" b="1" dirty="0"/>
              <a:t>are material</a:t>
            </a:r>
            <a:r>
              <a:rPr lang="en-US" dirty="0"/>
              <a:t>, an entity shall disclose their nature and amount separately. </a:t>
            </a:r>
            <a:endParaRPr lang="en-US" dirty="0" smtClean="0"/>
          </a:p>
          <a:p>
            <a:r>
              <a:rPr lang="en-US" dirty="0"/>
              <a:t>An entity shall present an analysis of expenses </a:t>
            </a:r>
            <a:r>
              <a:rPr lang="en-US" dirty="0" err="1"/>
              <a:t>recognised</a:t>
            </a:r>
            <a:r>
              <a:rPr lang="en-US" dirty="0"/>
              <a:t> in profit or loss using a classification based on either </a:t>
            </a:r>
            <a:r>
              <a:rPr lang="en-US" b="1" dirty="0"/>
              <a:t>their nature </a:t>
            </a:r>
            <a:r>
              <a:rPr lang="en-US" dirty="0"/>
              <a:t>or their </a:t>
            </a:r>
            <a:r>
              <a:rPr lang="en-US" b="1" dirty="0"/>
              <a:t>function</a:t>
            </a:r>
            <a:r>
              <a:rPr lang="en-US" dirty="0"/>
              <a:t> within the entity, whichever provides information that is reliable and more relevant. </a:t>
            </a:r>
            <a:endParaRPr lang="en-AU" dirty="0"/>
          </a:p>
        </p:txBody>
      </p:sp>
    </p:spTree>
    <p:extLst>
      <p:ext uri="{BB962C8B-B14F-4D97-AF65-F5344CB8AC3E}">
        <p14:creationId xmlns:p14="http://schemas.microsoft.com/office/powerpoint/2010/main" val="3752332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2438399"/>
          </a:xfrm>
        </p:spPr>
        <p:txBody>
          <a:bodyPr/>
          <a:lstStyle/>
          <a:p>
            <a:r>
              <a:rPr lang="en-US" dirty="0"/>
              <a:t>Statement of Profit or Loss </a:t>
            </a:r>
            <a:br>
              <a:rPr lang="en-US" dirty="0"/>
            </a:br>
            <a:r>
              <a:rPr lang="en-US" dirty="0"/>
              <a:t>shall present</a:t>
            </a:r>
            <a:r>
              <a:rPr lang="en-US" dirty="0" smtClean="0"/>
              <a:t>: “by Nature” </a:t>
            </a:r>
            <a:endParaRPr lang="en-AU" dirty="0"/>
          </a:p>
        </p:txBody>
      </p:sp>
      <p:sp>
        <p:nvSpPr>
          <p:cNvPr id="3" name="Content Placeholder 2"/>
          <p:cNvSpPr>
            <a:spLocks noGrp="1"/>
          </p:cNvSpPr>
          <p:nvPr>
            <p:ph idx="1"/>
          </p:nvPr>
        </p:nvSpPr>
        <p:spPr>
          <a:xfrm>
            <a:off x="3138543" y="2310940"/>
            <a:ext cx="10018713" cy="4139736"/>
          </a:xfrm>
        </p:spPr>
        <p:txBody>
          <a:bodyPr>
            <a:normAutofit fontScale="92500" lnSpcReduction="10000"/>
          </a:bodyPr>
          <a:lstStyle/>
          <a:p>
            <a:r>
              <a:rPr lang="en-AU" dirty="0"/>
              <a:t>Revenue 		</a:t>
            </a:r>
          </a:p>
          <a:p>
            <a:r>
              <a:rPr lang="en-AU" dirty="0"/>
              <a:t>Other income 		</a:t>
            </a:r>
          </a:p>
          <a:p>
            <a:r>
              <a:rPr lang="en-US" dirty="0" smtClean="0"/>
              <a:t>Production or service expenses</a:t>
            </a:r>
            <a:r>
              <a:rPr lang="en-US" dirty="0"/>
              <a:t>	</a:t>
            </a:r>
            <a:r>
              <a:rPr lang="en-US" dirty="0" smtClean="0"/>
              <a:t> </a:t>
            </a:r>
            <a:r>
              <a:rPr lang="en-US" dirty="0"/>
              <a:t>	</a:t>
            </a:r>
          </a:p>
          <a:p>
            <a:r>
              <a:rPr lang="en-US" dirty="0" smtClean="0"/>
              <a:t>Consumables expenses</a:t>
            </a:r>
            <a:r>
              <a:rPr lang="en-US" dirty="0"/>
              <a:t>		</a:t>
            </a:r>
          </a:p>
          <a:p>
            <a:r>
              <a:rPr lang="en-AU" dirty="0"/>
              <a:t>Employee benefits </a:t>
            </a:r>
            <a:r>
              <a:rPr lang="en-AU" dirty="0" smtClean="0"/>
              <a:t>expenses </a:t>
            </a:r>
            <a:r>
              <a:rPr lang="en-AU" dirty="0"/>
              <a:t>		</a:t>
            </a:r>
          </a:p>
          <a:p>
            <a:r>
              <a:rPr lang="en-US" dirty="0"/>
              <a:t>Depreciation and </a:t>
            </a:r>
            <a:r>
              <a:rPr lang="en-US" dirty="0" smtClean="0"/>
              <a:t>amortization expenses </a:t>
            </a:r>
            <a:r>
              <a:rPr lang="en-US" dirty="0"/>
              <a:t>	</a:t>
            </a:r>
            <a:r>
              <a:rPr lang="en-US" dirty="0" smtClean="0"/>
              <a:t> </a:t>
            </a:r>
            <a:r>
              <a:rPr lang="en-US" dirty="0"/>
              <a:t>	</a:t>
            </a:r>
          </a:p>
          <a:p>
            <a:r>
              <a:rPr lang="en-AU" dirty="0"/>
              <a:t>Other expenses 	</a:t>
            </a:r>
            <a:r>
              <a:rPr lang="en-AU" dirty="0" smtClean="0"/>
              <a:t> </a:t>
            </a:r>
            <a:r>
              <a:rPr lang="en-AU" dirty="0"/>
              <a:t>	</a:t>
            </a:r>
          </a:p>
          <a:p>
            <a:r>
              <a:rPr lang="en-AU" dirty="0"/>
              <a:t>Total expenses 		</a:t>
            </a:r>
          </a:p>
          <a:p>
            <a:r>
              <a:rPr lang="en-AU" dirty="0"/>
              <a:t>Profit before tax 	</a:t>
            </a:r>
          </a:p>
          <a:p>
            <a:endParaRPr lang="en-AU" dirty="0"/>
          </a:p>
        </p:txBody>
      </p:sp>
    </p:spTree>
    <p:extLst>
      <p:ext uri="{BB962C8B-B14F-4D97-AF65-F5344CB8AC3E}">
        <p14:creationId xmlns:p14="http://schemas.microsoft.com/office/powerpoint/2010/main" val="24635632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91441"/>
            <a:ext cx="10018713" cy="1620982"/>
          </a:xfrm>
        </p:spPr>
        <p:txBody>
          <a:bodyPr/>
          <a:lstStyle/>
          <a:p>
            <a:r>
              <a:rPr lang="en-US" dirty="0"/>
              <a:t>Statement of Profit or Loss </a:t>
            </a:r>
            <a:br>
              <a:rPr lang="en-US" dirty="0"/>
            </a:br>
            <a:r>
              <a:rPr lang="en-US" dirty="0"/>
              <a:t>shall present: “by </a:t>
            </a:r>
            <a:r>
              <a:rPr lang="en-US" dirty="0" smtClean="0"/>
              <a:t>Function” </a:t>
            </a:r>
            <a:endParaRPr lang="en-AU" dirty="0"/>
          </a:p>
        </p:txBody>
      </p:sp>
      <p:sp>
        <p:nvSpPr>
          <p:cNvPr id="3" name="Content Placeholder 2"/>
          <p:cNvSpPr>
            <a:spLocks noGrp="1"/>
          </p:cNvSpPr>
          <p:nvPr>
            <p:ph idx="1"/>
          </p:nvPr>
        </p:nvSpPr>
        <p:spPr>
          <a:xfrm>
            <a:off x="2564965" y="2583872"/>
            <a:ext cx="10018713" cy="3991495"/>
          </a:xfrm>
        </p:spPr>
        <p:txBody>
          <a:bodyPr>
            <a:normAutofit/>
          </a:bodyPr>
          <a:lstStyle/>
          <a:p>
            <a:r>
              <a:rPr lang="en-AU" dirty="0"/>
              <a:t>Revenue 		</a:t>
            </a:r>
          </a:p>
          <a:p>
            <a:r>
              <a:rPr lang="en-AU" dirty="0"/>
              <a:t>Cost of sales </a:t>
            </a:r>
            <a:r>
              <a:rPr lang="en-AU" dirty="0" smtClean="0"/>
              <a:t>( including direct labour costs)</a:t>
            </a:r>
            <a:r>
              <a:rPr lang="en-AU" dirty="0"/>
              <a:t>		</a:t>
            </a:r>
          </a:p>
          <a:p>
            <a:r>
              <a:rPr lang="en-AU" dirty="0"/>
              <a:t>Gross profit 		</a:t>
            </a:r>
          </a:p>
          <a:p>
            <a:r>
              <a:rPr lang="en-AU" dirty="0"/>
              <a:t>Other income 		</a:t>
            </a:r>
          </a:p>
          <a:p>
            <a:r>
              <a:rPr lang="en-AU" dirty="0"/>
              <a:t>Administrative expenses </a:t>
            </a:r>
            <a:r>
              <a:rPr lang="en-AU" dirty="0" smtClean="0"/>
              <a:t>(including indirect labour costs)</a:t>
            </a:r>
            <a:r>
              <a:rPr lang="en-AU" dirty="0"/>
              <a:t>		</a:t>
            </a:r>
          </a:p>
          <a:p>
            <a:r>
              <a:rPr lang="en-AU" dirty="0"/>
              <a:t>Other expenses 	</a:t>
            </a:r>
            <a:r>
              <a:rPr lang="en-AU" dirty="0" smtClean="0"/>
              <a:t>(including Depreciation)</a:t>
            </a:r>
            <a:r>
              <a:rPr lang="en-AU" dirty="0"/>
              <a:t>	</a:t>
            </a:r>
          </a:p>
          <a:p>
            <a:r>
              <a:rPr lang="en-AU" dirty="0"/>
              <a:t>Profit before tax 	</a:t>
            </a:r>
          </a:p>
          <a:p>
            <a:endParaRPr lang="en-AU" dirty="0"/>
          </a:p>
        </p:txBody>
      </p:sp>
    </p:spTree>
    <p:extLst>
      <p:ext uri="{BB962C8B-B14F-4D97-AF65-F5344CB8AC3E}">
        <p14:creationId xmlns:p14="http://schemas.microsoft.com/office/powerpoint/2010/main" val="42602442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28" y="0"/>
            <a:ext cx="10018713" cy="1798319"/>
          </a:xfrm>
        </p:spPr>
        <p:txBody>
          <a:bodyPr/>
          <a:lstStyle/>
          <a:p>
            <a:r>
              <a:rPr lang="en-US" dirty="0"/>
              <a:t>Information to be presented in the other comprehensive income</a:t>
            </a:r>
            <a:endParaRPr lang="en-AU" dirty="0"/>
          </a:p>
        </p:txBody>
      </p:sp>
      <p:sp>
        <p:nvSpPr>
          <p:cNvPr id="3" name="Content Placeholder 2"/>
          <p:cNvSpPr>
            <a:spLocks noGrp="1"/>
          </p:cNvSpPr>
          <p:nvPr>
            <p:ph idx="1"/>
          </p:nvPr>
        </p:nvSpPr>
        <p:spPr>
          <a:xfrm>
            <a:off x="1484310" y="1670859"/>
            <a:ext cx="10018713" cy="4120342"/>
          </a:xfrm>
        </p:spPr>
        <p:txBody>
          <a:bodyPr>
            <a:normAutofit/>
          </a:bodyPr>
          <a:lstStyle/>
          <a:p>
            <a:r>
              <a:rPr lang="en-US" dirty="0"/>
              <a:t>Revenues, expenses, gains and losses appear in other comprehensive income </a:t>
            </a:r>
            <a:r>
              <a:rPr lang="en-US" b="1" dirty="0"/>
              <a:t>when they have not yet been realized</a:t>
            </a:r>
            <a:r>
              <a:rPr lang="en-US" b="1" dirty="0" smtClean="0"/>
              <a:t>.</a:t>
            </a:r>
          </a:p>
          <a:p>
            <a:r>
              <a:rPr lang="en-US" dirty="0" smtClean="0"/>
              <a:t>For example:</a:t>
            </a:r>
            <a:endParaRPr lang="en-US" dirty="0"/>
          </a:p>
          <a:p>
            <a:r>
              <a:rPr lang="en-US" dirty="0" smtClean="0"/>
              <a:t>Unrealized </a:t>
            </a:r>
            <a:r>
              <a:rPr lang="en-US" dirty="0"/>
              <a:t>holding gains or holding losses </a:t>
            </a:r>
            <a:r>
              <a:rPr lang="en-US" b="1" dirty="0"/>
              <a:t>on investments </a:t>
            </a:r>
            <a:r>
              <a:rPr lang="en-US" dirty="0"/>
              <a:t>that are classified as available for </a:t>
            </a:r>
            <a:r>
              <a:rPr lang="en-US" dirty="0" smtClean="0"/>
              <a:t>sale</a:t>
            </a:r>
          </a:p>
          <a:p>
            <a:r>
              <a:rPr lang="en-US" dirty="0" smtClean="0"/>
              <a:t>Revaluation of property</a:t>
            </a:r>
            <a:endParaRPr lang="en-US" dirty="0"/>
          </a:p>
          <a:p>
            <a:r>
              <a:rPr lang="en-US" dirty="0" smtClean="0"/>
              <a:t>Foreign </a:t>
            </a:r>
            <a:r>
              <a:rPr lang="en-US" dirty="0"/>
              <a:t>currency translation gains or losses</a:t>
            </a:r>
            <a:endParaRPr lang="en-AU" dirty="0"/>
          </a:p>
        </p:txBody>
      </p:sp>
    </p:spTree>
    <p:extLst>
      <p:ext uri="{BB962C8B-B14F-4D97-AF65-F5344CB8AC3E}">
        <p14:creationId xmlns:p14="http://schemas.microsoft.com/office/powerpoint/2010/main" val="19236706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
            <a:ext cx="10018713" cy="1421476"/>
          </a:xfrm>
        </p:spPr>
        <p:txBody>
          <a:bodyPr/>
          <a:lstStyle/>
          <a:p>
            <a:r>
              <a:rPr lang="en-US" dirty="0"/>
              <a:t>Statement of changes in equity</a:t>
            </a:r>
            <a:endParaRPr lang="en-AU" dirty="0"/>
          </a:p>
        </p:txBody>
      </p:sp>
      <p:sp>
        <p:nvSpPr>
          <p:cNvPr id="3" name="Content Placeholder 2"/>
          <p:cNvSpPr>
            <a:spLocks noGrp="1"/>
          </p:cNvSpPr>
          <p:nvPr>
            <p:ph idx="1"/>
          </p:nvPr>
        </p:nvSpPr>
        <p:spPr>
          <a:xfrm>
            <a:off x="1484310" y="1421477"/>
            <a:ext cx="10018713" cy="4369723"/>
          </a:xfrm>
        </p:spPr>
        <p:txBody>
          <a:bodyPr>
            <a:normAutofit/>
          </a:bodyPr>
          <a:lstStyle/>
          <a:p>
            <a:r>
              <a:rPr lang="en-US" dirty="0"/>
              <a:t>for each component of equity, a reconciliation between the carrying amount at the beginning and the end of the period, </a:t>
            </a:r>
            <a:r>
              <a:rPr lang="en-US" dirty="0" smtClean="0"/>
              <a:t>including </a:t>
            </a:r>
            <a:r>
              <a:rPr lang="en-US" b="1" dirty="0" smtClean="0"/>
              <a:t>retained earnings </a:t>
            </a:r>
            <a:r>
              <a:rPr lang="en-US" dirty="0" smtClean="0"/>
              <a:t>arising from :</a:t>
            </a:r>
            <a:endParaRPr lang="en-US" dirty="0"/>
          </a:p>
          <a:p>
            <a:r>
              <a:rPr lang="en-US" dirty="0" smtClean="0"/>
              <a:t>profit </a:t>
            </a:r>
            <a:r>
              <a:rPr lang="en-US" dirty="0"/>
              <a:t>or loss;</a:t>
            </a:r>
          </a:p>
          <a:p>
            <a:r>
              <a:rPr lang="en-US" dirty="0" smtClean="0"/>
              <a:t>Other </a:t>
            </a:r>
            <a:r>
              <a:rPr lang="en-US" dirty="0"/>
              <a:t>comprehensive </a:t>
            </a:r>
            <a:r>
              <a:rPr lang="en-US" dirty="0" smtClean="0"/>
              <a:t>income</a:t>
            </a:r>
          </a:p>
          <a:p>
            <a:r>
              <a:rPr lang="en-US" dirty="0" smtClean="0"/>
              <a:t>The creation of </a:t>
            </a:r>
            <a:r>
              <a:rPr lang="en-US" b="1" dirty="0" smtClean="0"/>
              <a:t>reserves </a:t>
            </a:r>
            <a:r>
              <a:rPr lang="en-US" dirty="0" smtClean="0"/>
              <a:t>and subsequent movements</a:t>
            </a:r>
          </a:p>
          <a:p>
            <a:r>
              <a:rPr lang="en-US" dirty="0" smtClean="0"/>
              <a:t>Transactions with owners such as </a:t>
            </a:r>
            <a:r>
              <a:rPr lang="en-US" b="1" dirty="0" smtClean="0"/>
              <a:t>share capital </a:t>
            </a:r>
            <a:r>
              <a:rPr lang="en-US" dirty="0" smtClean="0"/>
              <a:t>if relevant</a:t>
            </a:r>
            <a:endParaRPr lang="en-AU" dirty="0"/>
          </a:p>
        </p:txBody>
      </p:sp>
    </p:spTree>
    <p:extLst>
      <p:ext uri="{BB962C8B-B14F-4D97-AF65-F5344CB8AC3E}">
        <p14:creationId xmlns:p14="http://schemas.microsoft.com/office/powerpoint/2010/main" val="25143979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1130531"/>
          </a:xfrm>
        </p:spPr>
        <p:txBody>
          <a:bodyPr>
            <a:normAutofit/>
          </a:bodyPr>
          <a:lstStyle/>
          <a:p>
            <a:r>
              <a:rPr lang="en-AU" dirty="0"/>
              <a:t>Statement of cash </a:t>
            </a:r>
            <a:r>
              <a:rPr lang="en-AU" dirty="0" smtClean="0"/>
              <a:t>flows ( </a:t>
            </a:r>
            <a:r>
              <a:rPr lang="en-AU" b="1" dirty="0" smtClean="0"/>
              <a:t>AASB 107</a:t>
            </a:r>
            <a:r>
              <a:rPr lang="en-AU" dirty="0" smtClean="0"/>
              <a:t>)</a:t>
            </a:r>
            <a:endParaRPr lang="en-AU" dirty="0"/>
          </a:p>
        </p:txBody>
      </p:sp>
      <p:sp>
        <p:nvSpPr>
          <p:cNvPr id="3" name="Content Placeholder 2"/>
          <p:cNvSpPr>
            <a:spLocks noGrp="1"/>
          </p:cNvSpPr>
          <p:nvPr>
            <p:ph idx="1"/>
          </p:nvPr>
        </p:nvSpPr>
        <p:spPr>
          <a:xfrm>
            <a:off x="2517371" y="1064029"/>
            <a:ext cx="10515600" cy="5453149"/>
          </a:xfrm>
        </p:spPr>
        <p:txBody>
          <a:bodyPr>
            <a:normAutofit fontScale="92500" lnSpcReduction="20000"/>
          </a:bodyPr>
          <a:lstStyle/>
          <a:p>
            <a:r>
              <a:rPr lang="en-US" dirty="0" smtClean="0"/>
              <a:t>Operating cash flows </a:t>
            </a:r>
          </a:p>
          <a:p>
            <a:pPr lvl="1"/>
            <a:r>
              <a:rPr lang="en-US" dirty="0" smtClean="0"/>
              <a:t>Receipts from operations ( you may split between type of receipt)</a:t>
            </a:r>
          </a:p>
          <a:p>
            <a:pPr lvl="1"/>
            <a:r>
              <a:rPr lang="en-US" dirty="0" smtClean="0"/>
              <a:t>Payments to employees</a:t>
            </a:r>
          </a:p>
          <a:p>
            <a:pPr lvl="1"/>
            <a:r>
              <a:rPr lang="en-US" dirty="0" smtClean="0"/>
              <a:t>Payments to suppliers</a:t>
            </a:r>
          </a:p>
          <a:p>
            <a:r>
              <a:rPr lang="en-US" dirty="0" smtClean="0"/>
              <a:t>Investing cash flows</a:t>
            </a:r>
          </a:p>
          <a:p>
            <a:pPr lvl="1"/>
            <a:r>
              <a:rPr lang="en-US" dirty="0" smtClean="0"/>
              <a:t>Interest received( may be operating)</a:t>
            </a:r>
          </a:p>
          <a:p>
            <a:pPr lvl="1"/>
            <a:r>
              <a:rPr lang="en-US" dirty="0" smtClean="0"/>
              <a:t>Dividends &amp; distributions</a:t>
            </a:r>
          </a:p>
          <a:p>
            <a:pPr lvl="1"/>
            <a:r>
              <a:rPr lang="en-US" dirty="0" smtClean="0"/>
              <a:t>Payments for investments (including Plant &amp; Equipment)</a:t>
            </a:r>
          </a:p>
          <a:p>
            <a:pPr lvl="1"/>
            <a:r>
              <a:rPr lang="en-US" dirty="0" smtClean="0"/>
              <a:t>Proceeds from sale</a:t>
            </a:r>
          </a:p>
          <a:p>
            <a:r>
              <a:rPr lang="en-US" dirty="0" smtClean="0"/>
              <a:t>Financing cash flows</a:t>
            </a:r>
          </a:p>
          <a:p>
            <a:pPr lvl="1"/>
            <a:r>
              <a:rPr lang="en-US" dirty="0" smtClean="0"/>
              <a:t>Interest paid</a:t>
            </a:r>
          </a:p>
          <a:p>
            <a:pPr lvl="1"/>
            <a:r>
              <a:rPr lang="en-US" dirty="0" smtClean="0"/>
              <a:t>Funds received from loans</a:t>
            </a:r>
          </a:p>
          <a:p>
            <a:pPr lvl="1"/>
            <a:r>
              <a:rPr lang="en-US" dirty="0" smtClean="0"/>
              <a:t>Funds paid on loans</a:t>
            </a:r>
          </a:p>
          <a:p>
            <a:r>
              <a:rPr lang="en-US" dirty="0" smtClean="0"/>
              <a:t>Net increase or decrease in cash</a:t>
            </a:r>
            <a:endParaRPr lang="en-AU" dirty="0"/>
          </a:p>
        </p:txBody>
      </p:sp>
    </p:spTree>
    <p:extLst>
      <p:ext uri="{BB962C8B-B14F-4D97-AF65-F5344CB8AC3E}">
        <p14:creationId xmlns:p14="http://schemas.microsoft.com/office/powerpoint/2010/main" val="9057975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2376" y="0"/>
            <a:ext cx="10018713" cy="1752599"/>
          </a:xfrm>
        </p:spPr>
        <p:txBody>
          <a:bodyPr/>
          <a:lstStyle/>
          <a:p>
            <a:r>
              <a:rPr lang="en-US" dirty="0"/>
              <a:t>Difficult Accounting standards to consider</a:t>
            </a:r>
            <a:endParaRPr lang="en-AU" dirty="0"/>
          </a:p>
        </p:txBody>
      </p:sp>
      <p:sp>
        <p:nvSpPr>
          <p:cNvPr id="3" name="Content Placeholder 2"/>
          <p:cNvSpPr>
            <a:spLocks noGrp="1"/>
          </p:cNvSpPr>
          <p:nvPr>
            <p:ph idx="1"/>
          </p:nvPr>
        </p:nvSpPr>
        <p:spPr>
          <a:xfrm>
            <a:off x="2082826" y="1571105"/>
            <a:ext cx="10018713" cy="5652655"/>
          </a:xfrm>
        </p:spPr>
        <p:txBody>
          <a:bodyPr>
            <a:normAutofit lnSpcReduction="10000"/>
          </a:bodyPr>
          <a:lstStyle/>
          <a:p>
            <a:r>
              <a:rPr lang="en-US" b="1" dirty="0" smtClean="0"/>
              <a:t>AASB 101 Presentation of Financial statements</a:t>
            </a:r>
          </a:p>
          <a:p>
            <a:pPr lvl="1"/>
            <a:r>
              <a:rPr lang="en-US" sz="2400" dirty="0"/>
              <a:t>No requirement to disclose the impact of new Accounting standards</a:t>
            </a:r>
          </a:p>
          <a:p>
            <a:pPr lvl="1"/>
            <a:r>
              <a:rPr lang="en-US" sz="2400" dirty="0"/>
              <a:t>But Full General Purpose and Special Purpose reports require disclosure </a:t>
            </a:r>
            <a:endParaRPr lang="en-AU" sz="2400" dirty="0" smtClean="0"/>
          </a:p>
          <a:p>
            <a:r>
              <a:rPr lang="en-AU" b="1" dirty="0" smtClean="0"/>
              <a:t>AASB 119 Employee Benefits</a:t>
            </a:r>
          </a:p>
          <a:p>
            <a:pPr lvl="1"/>
            <a:r>
              <a:rPr lang="en-US" sz="2400" dirty="0" smtClean="0"/>
              <a:t>Calculating the Net present value of Long service leave entitlement</a:t>
            </a:r>
            <a:endParaRPr lang="en-US" sz="2400" dirty="0"/>
          </a:p>
          <a:p>
            <a:r>
              <a:rPr lang="en-US" b="1" dirty="0"/>
              <a:t>AASB </a:t>
            </a:r>
            <a:r>
              <a:rPr lang="en-US" b="1" dirty="0" smtClean="0"/>
              <a:t>13 Fair </a:t>
            </a:r>
            <a:r>
              <a:rPr lang="en-US" b="1" dirty="0"/>
              <a:t>Value </a:t>
            </a:r>
            <a:r>
              <a:rPr lang="en-US" b="1" dirty="0" smtClean="0"/>
              <a:t>Measurement</a:t>
            </a:r>
            <a:endParaRPr lang="en-AU" b="1" dirty="0" smtClean="0"/>
          </a:p>
          <a:p>
            <a:pPr lvl="1"/>
            <a:r>
              <a:rPr lang="en-US" sz="2400" dirty="0" smtClean="0"/>
              <a:t>Assessing the fair value of assets in a changing environment</a:t>
            </a:r>
            <a:endParaRPr lang="en-US" sz="2400" dirty="0"/>
          </a:p>
          <a:p>
            <a:r>
              <a:rPr lang="en-US" b="1" dirty="0" smtClean="0"/>
              <a:t>AASB 16 Property Plant &amp; Equipment</a:t>
            </a:r>
          </a:p>
          <a:p>
            <a:pPr lvl="1"/>
            <a:r>
              <a:rPr lang="en-US" sz="2400" dirty="0" smtClean="0"/>
              <a:t>The standard allows cost or revaluation</a:t>
            </a:r>
          </a:p>
          <a:p>
            <a:pPr lvl="1"/>
            <a:r>
              <a:rPr lang="en-US" sz="2400" dirty="0" smtClean="0"/>
              <a:t>But requires depreciation on revalued assets</a:t>
            </a:r>
          </a:p>
          <a:p>
            <a:pPr lvl="1"/>
            <a:r>
              <a:rPr lang="en-US" sz="2400" dirty="0" smtClean="0"/>
              <a:t>And assessment of impairment </a:t>
            </a:r>
            <a:endParaRPr lang="en-US" sz="2400" dirty="0"/>
          </a:p>
          <a:p>
            <a:endParaRPr lang="en-US" dirty="0" smtClean="0"/>
          </a:p>
        </p:txBody>
      </p:sp>
    </p:spTree>
    <p:extLst>
      <p:ext uri="{BB962C8B-B14F-4D97-AF65-F5344CB8AC3E}">
        <p14:creationId xmlns:p14="http://schemas.microsoft.com/office/powerpoint/2010/main" val="15343672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940" y="0"/>
            <a:ext cx="10018713" cy="1752599"/>
          </a:xfrm>
        </p:spPr>
        <p:txBody>
          <a:bodyPr/>
          <a:lstStyle/>
          <a:p>
            <a:r>
              <a:rPr lang="en-US" dirty="0"/>
              <a:t>Difficult </a:t>
            </a:r>
            <a:r>
              <a:rPr lang="en-US" dirty="0" smtClean="0"/>
              <a:t>Accounting standards </a:t>
            </a:r>
            <a:r>
              <a:rPr lang="en-US" dirty="0"/>
              <a:t>to consider</a:t>
            </a:r>
            <a:endParaRPr lang="en-AU" dirty="0"/>
          </a:p>
        </p:txBody>
      </p:sp>
      <p:sp>
        <p:nvSpPr>
          <p:cNvPr id="3" name="Content Placeholder 2"/>
          <p:cNvSpPr>
            <a:spLocks noGrp="1"/>
          </p:cNvSpPr>
          <p:nvPr>
            <p:ph idx="1"/>
          </p:nvPr>
        </p:nvSpPr>
        <p:spPr>
          <a:xfrm>
            <a:off x="1883321" y="1246909"/>
            <a:ext cx="10018713" cy="5120640"/>
          </a:xfrm>
        </p:spPr>
        <p:txBody>
          <a:bodyPr>
            <a:normAutofit/>
          </a:bodyPr>
          <a:lstStyle/>
          <a:p>
            <a:r>
              <a:rPr lang="en-US" b="1" dirty="0" smtClean="0"/>
              <a:t>AASB 124	Related party disclosures</a:t>
            </a:r>
          </a:p>
          <a:p>
            <a:pPr lvl="1"/>
            <a:r>
              <a:rPr lang="en-US" dirty="0" smtClean="0"/>
              <a:t>RDR allows aggregation of Key management personnel. </a:t>
            </a:r>
          </a:p>
          <a:p>
            <a:pPr lvl="1"/>
            <a:r>
              <a:rPr lang="en-US" dirty="0" smtClean="0"/>
              <a:t>GPFR and Special Purpose do not</a:t>
            </a:r>
            <a:endParaRPr lang="en-US" dirty="0"/>
          </a:p>
          <a:p>
            <a:r>
              <a:rPr lang="en-US" b="1" dirty="0" smtClean="0"/>
              <a:t>AASB 138 Intangible assets</a:t>
            </a:r>
          </a:p>
          <a:p>
            <a:pPr lvl="1"/>
            <a:r>
              <a:rPr lang="en-US" dirty="0" err="1" smtClean="0"/>
              <a:t>Recognising</a:t>
            </a:r>
            <a:r>
              <a:rPr lang="en-US" dirty="0" smtClean="0"/>
              <a:t> Goodwill on merger or acquisition</a:t>
            </a:r>
          </a:p>
          <a:p>
            <a:pPr lvl="1"/>
            <a:r>
              <a:rPr lang="en-US" dirty="0" smtClean="0"/>
              <a:t>Excluding internally generated Goodwill</a:t>
            </a:r>
          </a:p>
          <a:p>
            <a:pPr lvl="1"/>
            <a:r>
              <a:rPr lang="en-US" dirty="0"/>
              <a:t>W</a:t>
            </a:r>
            <a:r>
              <a:rPr lang="en-US" dirty="0" smtClean="0"/>
              <a:t>hen to capitalize development costs </a:t>
            </a:r>
          </a:p>
          <a:p>
            <a:r>
              <a:rPr lang="en-US" b="1" dirty="0" smtClean="0"/>
              <a:t>AASB 1004 Contributions </a:t>
            </a:r>
            <a:r>
              <a:rPr lang="en-US" dirty="0" smtClean="0"/>
              <a:t>( relevant for 2019FY)</a:t>
            </a:r>
          </a:p>
          <a:p>
            <a:pPr lvl="1"/>
            <a:r>
              <a:rPr lang="en-US" dirty="0" smtClean="0"/>
              <a:t>when do you control funds received &amp; when you can recognize revenue</a:t>
            </a:r>
            <a:endParaRPr lang="en-AU" dirty="0"/>
          </a:p>
        </p:txBody>
      </p:sp>
    </p:spTree>
    <p:extLst>
      <p:ext uri="{BB962C8B-B14F-4D97-AF65-F5344CB8AC3E}">
        <p14:creationId xmlns:p14="http://schemas.microsoft.com/office/powerpoint/2010/main" val="29601482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5751" y="0"/>
            <a:ext cx="10018713" cy="1752599"/>
          </a:xfrm>
        </p:spPr>
        <p:txBody>
          <a:bodyPr/>
          <a:lstStyle/>
          <a:p>
            <a:r>
              <a:rPr lang="en-US" dirty="0"/>
              <a:t>Difficult Accounting standards to consider</a:t>
            </a:r>
            <a:endParaRPr lang="en-AU" dirty="0"/>
          </a:p>
        </p:txBody>
      </p:sp>
      <p:sp>
        <p:nvSpPr>
          <p:cNvPr id="3" name="Content Placeholder 2"/>
          <p:cNvSpPr>
            <a:spLocks noGrp="1"/>
          </p:cNvSpPr>
          <p:nvPr>
            <p:ph idx="1"/>
          </p:nvPr>
        </p:nvSpPr>
        <p:spPr>
          <a:xfrm>
            <a:off x="1575750" y="1953491"/>
            <a:ext cx="10452766" cy="5153890"/>
          </a:xfrm>
        </p:spPr>
        <p:txBody>
          <a:bodyPr>
            <a:normAutofit/>
          </a:bodyPr>
          <a:lstStyle/>
          <a:p>
            <a:r>
              <a:rPr lang="en-US" b="1" dirty="0"/>
              <a:t>AASB 1054 Australian Additional Disclosures </a:t>
            </a:r>
            <a:endParaRPr lang="en-US" b="1" dirty="0" smtClean="0"/>
          </a:p>
          <a:p>
            <a:pPr lvl="1"/>
            <a:r>
              <a:rPr lang="en-US" dirty="0" smtClean="0"/>
              <a:t>Require disclosure of audit fees, franking credits, reconciliation of Net operating cash flow  to net profit</a:t>
            </a:r>
          </a:p>
          <a:p>
            <a:pPr lvl="1"/>
            <a:r>
              <a:rPr lang="en-US" dirty="0" smtClean="0"/>
              <a:t>Not required for General Purpose RDR</a:t>
            </a:r>
          </a:p>
          <a:p>
            <a:r>
              <a:rPr lang="en-US" b="1" dirty="0"/>
              <a:t>AASB 1053 Application of Tiers of Australian Accounting </a:t>
            </a:r>
            <a:r>
              <a:rPr lang="en-US" b="1" dirty="0" smtClean="0"/>
              <a:t>Standards</a:t>
            </a:r>
          </a:p>
          <a:p>
            <a:pPr lvl="1"/>
            <a:r>
              <a:rPr lang="en-US" dirty="0" smtClean="0"/>
              <a:t>Who can use General purpose Reduced Disclosure Requirements</a:t>
            </a:r>
          </a:p>
          <a:p>
            <a:pPr lvl="1"/>
            <a:r>
              <a:rPr lang="en-US" dirty="0" smtClean="0"/>
              <a:t>Cannot be Tier 1 – for profit private sector &amp; Government entities who have Public accountability</a:t>
            </a:r>
          </a:p>
          <a:p>
            <a:r>
              <a:rPr lang="en-US" b="1" dirty="0" smtClean="0"/>
              <a:t>AASB </a:t>
            </a:r>
            <a:r>
              <a:rPr lang="en-US" b="1" dirty="0"/>
              <a:t>108 Accounting Policies, Changes in Accounting Estimates and </a:t>
            </a:r>
            <a:r>
              <a:rPr lang="en-US" b="1" dirty="0" smtClean="0"/>
              <a:t>Errors</a:t>
            </a:r>
          </a:p>
          <a:p>
            <a:pPr lvl="1"/>
            <a:r>
              <a:rPr lang="en-US" dirty="0" smtClean="0"/>
              <a:t>Change to policy may lead to a restatement of the prior two years balance sheets</a:t>
            </a:r>
          </a:p>
          <a:p>
            <a:pPr lvl="1"/>
            <a:r>
              <a:rPr lang="en-US" dirty="0" smtClean="0"/>
              <a:t>A not explaining the impact of the policy change</a:t>
            </a:r>
          </a:p>
          <a:p>
            <a:pPr lvl="1"/>
            <a:endParaRPr lang="en-US" dirty="0"/>
          </a:p>
          <a:p>
            <a:endParaRPr lang="en-US" dirty="0"/>
          </a:p>
          <a:p>
            <a:endParaRPr lang="en-AU" dirty="0"/>
          </a:p>
        </p:txBody>
      </p:sp>
    </p:spTree>
    <p:extLst>
      <p:ext uri="{BB962C8B-B14F-4D97-AF65-F5344CB8AC3E}">
        <p14:creationId xmlns:p14="http://schemas.microsoft.com/office/powerpoint/2010/main" val="1920086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5751" y="278477"/>
            <a:ext cx="10018713" cy="1752599"/>
          </a:xfrm>
        </p:spPr>
        <p:txBody>
          <a:bodyPr/>
          <a:lstStyle/>
          <a:p>
            <a:r>
              <a:rPr lang="en-AU" dirty="0" smtClean="0"/>
              <a:t>Corporations Act 2001</a:t>
            </a:r>
            <a:endParaRPr lang="en-AU" dirty="0"/>
          </a:p>
        </p:txBody>
      </p:sp>
      <p:sp>
        <p:nvSpPr>
          <p:cNvPr id="3" name="Content Placeholder 2"/>
          <p:cNvSpPr>
            <a:spLocks noGrp="1"/>
          </p:cNvSpPr>
          <p:nvPr>
            <p:ph idx="1"/>
          </p:nvPr>
        </p:nvSpPr>
        <p:spPr>
          <a:xfrm>
            <a:off x="1484310" y="1911927"/>
            <a:ext cx="10018713" cy="3879273"/>
          </a:xfrm>
        </p:spPr>
        <p:txBody>
          <a:bodyPr>
            <a:normAutofit/>
          </a:bodyPr>
          <a:lstStyle/>
          <a:p>
            <a:r>
              <a:rPr lang="en-AU" sz="2600" dirty="0" smtClean="0"/>
              <a:t>Financial reporting required under Chapter 2M</a:t>
            </a:r>
          </a:p>
          <a:p>
            <a:r>
              <a:rPr lang="en-AU" sz="2600" dirty="0" smtClean="0"/>
              <a:t>Public Companies</a:t>
            </a:r>
          </a:p>
          <a:p>
            <a:r>
              <a:rPr lang="en-AU" sz="2600" dirty="0" smtClean="0"/>
              <a:t>Large Proprietary companies</a:t>
            </a:r>
          </a:p>
          <a:p>
            <a:r>
              <a:rPr lang="en-AU" sz="2600" dirty="0" smtClean="0"/>
              <a:t>Australian Financial Services Licensees</a:t>
            </a:r>
          </a:p>
          <a:p>
            <a:r>
              <a:rPr lang="en-AU" sz="2600" dirty="0" smtClean="0"/>
              <a:t>A distinction between reporting and non reporting entities</a:t>
            </a:r>
            <a:endParaRPr lang="en-AU" sz="2600" dirty="0"/>
          </a:p>
          <a:p>
            <a:r>
              <a:rPr lang="en-US" sz="2600" b="1" dirty="0" smtClean="0"/>
              <a:t>RG 85 Reporting requirements for non-reporting entities </a:t>
            </a:r>
            <a:r>
              <a:rPr lang="en-US" sz="2600" i="1" dirty="0" smtClean="0"/>
              <a:t>Issued 1 July 2005</a:t>
            </a:r>
            <a:endParaRPr lang="en-US" sz="2600" dirty="0" smtClean="0"/>
          </a:p>
          <a:p>
            <a:endParaRPr lang="en-AU" dirty="0"/>
          </a:p>
        </p:txBody>
      </p:sp>
    </p:spTree>
    <p:extLst>
      <p:ext uri="{BB962C8B-B14F-4D97-AF65-F5344CB8AC3E}">
        <p14:creationId xmlns:p14="http://schemas.microsoft.com/office/powerpoint/2010/main" val="39932967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5627" y="70659"/>
            <a:ext cx="10018713" cy="1752599"/>
          </a:xfrm>
        </p:spPr>
        <p:txBody>
          <a:bodyPr/>
          <a:lstStyle/>
          <a:p>
            <a:r>
              <a:rPr lang="en-US" dirty="0"/>
              <a:t>Difficult Accounting standards to consider</a:t>
            </a:r>
            <a:endParaRPr lang="en-AU" dirty="0"/>
          </a:p>
        </p:txBody>
      </p:sp>
      <p:sp>
        <p:nvSpPr>
          <p:cNvPr id="3" name="Content Placeholder 2"/>
          <p:cNvSpPr>
            <a:spLocks noGrp="1"/>
          </p:cNvSpPr>
          <p:nvPr>
            <p:ph idx="1"/>
          </p:nvPr>
        </p:nvSpPr>
        <p:spPr>
          <a:xfrm>
            <a:off x="1625626" y="1511530"/>
            <a:ext cx="10018713" cy="5870172"/>
          </a:xfrm>
        </p:spPr>
        <p:txBody>
          <a:bodyPr>
            <a:normAutofit/>
          </a:bodyPr>
          <a:lstStyle/>
          <a:p>
            <a:r>
              <a:rPr lang="en-AU" b="1" dirty="0"/>
              <a:t>AASB </a:t>
            </a:r>
            <a:r>
              <a:rPr lang="en-AU" b="1" dirty="0" smtClean="0"/>
              <a:t>137 Provisions</a:t>
            </a:r>
            <a:r>
              <a:rPr lang="en-AU" b="1" dirty="0"/>
              <a:t>, Contingent Liabilities and Contingent </a:t>
            </a:r>
            <a:r>
              <a:rPr lang="en-AU" b="1" dirty="0" smtClean="0"/>
              <a:t>Assets</a:t>
            </a:r>
          </a:p>
          <a:p>
            <a:pPr lvl="1"/>
            <a:r>
              <a:rPr lang="en-US" dirty="0" smtClean="0"/>
              <a:t>When can you take up a provision – must be an obligating event</a:t>
            </a:r>
          </a:p>
          <a:p>
            <a:pPr lvl="1"/>
            <a:r>
              <a:rPr lang="en-US" dirty="0" smtClean="0"/>
              <a:t>When do you have to disclose contingent assets &amp; liabilities</a:t>
            </a:r>
          </a:p>
          <a:p>
            <a:pPr lvl="1"/>
            <a:r>
              <a:rPr lang="en-US" dirty="0" smtClean="0"/>
              <a:t>Such as possible costs arising from legal actions &amp; how much detail</a:t>
            </a:r>
            <a:endParaRPr lang="en-US" dirty="0"/>
          </a:p>
          <a:p>
            <a:r>
              <a:rPr lang="en-US" b="1" dirty="0" smtClean="0"/>
              <a:t>AASB 102 Inventories</a:t>
            </a:r>
          </a:p>
          <a:p>
            <a:pPr lvl="1"/>
            <a:r>
              <a:rPr lang="en-US" dirty="0" smtClean="0"/>
              <a:t>How do you value inventory</a:t>
            </a:r>
          </a:p>
          <a:p>
            <a:r>
              <a:rPr lang="en-US" b="1" dirty="0" smtClean="0"/>
              <a:t>AASB 10 Consolidated Financial Statements</a:t>
            </a:r>
          </a:p>
          <a:p>
            <a:pPr lvl="1"/>
            <a:r>
              <a:rPr lang="en-US" dirty="0" smtClean="0"/>
              <a:t>Special Purpose do not have to apply </a:t>
            </a:r>
          </a:p>
          <a:p>
            <a:pPr lvl="1"/>
            <a:r>
              <a:rPr lang="en-US" dirty="0" smtClean="0"/>
              <a:t>General Purpose and RDR do have to apply when “control” of other entities is established</a:t>
            </a:r>
            <a:endParaRPr lang="en-AU" dirty="0"/>
          </a:p>
        </p:txBody>
      </p:sp>
    </p:spTree>
    <p:extLst>
      <p:ext uri="{BB962C8B-B14F-4D97-AF65-F5344CB8AC3E}">
        <p14:creationId xmlns:p14="http://schemas.microsoft.com/office/powerpoint/2010/main" val="22777722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3940" y="0"/>
            <a:ext cx="10018713" cy="1752599"/>
          </a:xfrm>
        </p:spPr>
        <p:txBody>
          <a:bodyPr/>
          <a:lstStyle/>
          <a:p>
            <a:r>
              <a:rPr lang="en-AU" dirty="0" smtClean="0"/>
              <a:t>Cash basis</a:t>
            </a:r>
            <a:endParaRPr lang="en-AU" dirty="0"/>
          </a:p>
        </p:txBody>
      </p:sp>
      <p:sp>
        <p:nvSpPr>
          <p:cNvPr id="3" name="Content Placeholder 2"/>
          <p:cNvSpPr>
            <a:spLocks noGrp="1"/>
          </p:cNvSpPr>
          <p:nvPr>
            <p:ph idx="1"/>
          </p:nvPr>
        </p:nvSpPr>
        <p:spPr>
          <a:xfrm>
            <a:off x="1633940" y="1553092"/>
            <a:ext cx="10018713" cy="5030587"/>
          </a:xfrm>
        </p:spPr>
        <p:txBody>
          <a:bodyPr>
            <a:normAutofit/>
          </a:bodyPr>
          <a:lstStyle/>
          <a:p>
            <a:r>
              <a:rPr lang="en-US" dirty="0" smtClean="0"/>
              <a:t>Not often applied</a:t>
            </a:r>
          </a:p>
          <a:p>
            <a:r>
              <a:rPr lang="en-US" dirty="0" smtClean="0"/>
              <a:t>Typically includes </a:t>
            </a:r>
          </a:p>
          <a:p>
            <a:r>
              <a:rPr lang="en-AU" dirty="0" smtClean="0"/>
              <a:t>a </a:t>
            </a:r>
            <a:r>
              <a:rPr lang="en-AU" dirty="0"/>
              <a:t>statement of </a:t>
            </a:r>
            <a:r>
              <a:rPr lang="en-AU" b="1" dirty="0"/>
              <a:t>receipts and payments </a:t>
            </a:r>
            <a:r>
              <a:rPr lang="en-AU" dirty="0"/>
              <a:t>for the financial year; and</a:t>
            </a:r>
          </a:p>
          <a:p>
            <a:r>
              <a:rPr lang="en-AU" dirty="0" smtClean="0"/>
              <a:t>a </a:t>
            </a:r>
            <a:r>
              <a:rPr lang="en-AU" dirty="0"/>
              <a:t>reconciled statement of </a:t>
            </a:r>
            <a:r>
              <a:rPr lang="en-AU" b="1" dirty="0"/>
              <a:t>bank account balances </a:t>
            </a:r>
            <a:r>
              <a:rPr lang="en-AU" dirty="0"/>
              <a:t>as at the end of the financial year; and</a:t>
            </a:r>
          </a:p>
          <a:p>
            <a:r>
              <a:rPr lang="en-AU" dirty="0" smtClean="0"/>
              <a:t>a </a:t>
            </a:r>
            <a:r>
              <a:rPr lang="en-AU" dirty="0"/>
              <a:t>statement of </a:t>
            </a:r>
            <a:r>
              <a:rPr lang="en-AU" b="1" dirty="0"/>
              <a:t>assets and liabilities </a:t>
            </a:r>
            <a:r>
              <a:rPr lang="en-AU" dirty="0"/>
              <a:t>as at the end of the financial year</a:t>
            </a:r>
            <a:r>
              <a:rPr lang="en-AU" dirty="0" smtClean="0"/>
              <a:t>;</a:t>
            </a:r>
          </a:p>
          <a:p>
            <a:pPr lvl="1"/>
            <a:r>
              <a:rPr lang="en-US" sz="2400" dirty="0" smtClean="0"/>
              <a:t>NB difficult to determine liabilities unless accrual basis is applied</a:t>
            </a:r>
          </a:p>
          <a:p>
            <a:pPr lvl="1"/>
            <a:r>
              <a:rPr lang="en-US" sz="2400" dirty="0" smtClean="0"/>
              <a:t>May be a statement of unpaid creditors and leave balances.</a:t>
            </a:r>
            <a:endParaRPr lang="en-AU" sz="2400" dirty="0"/>
          </a:p>
          <a:p>
            <a:endParaRPr lang="en-AU" dirty="0"/>
          </a:p>
        </p:txBody>
      </p:sp>
    </p:spTree>
    <p:extLst>
      <p:ext uri="{BB962C8B-B14F-4D97-AF65-F5344CB8AC3E}">
        <p14:creationId xmlns:p14="http://schemas.microsoft.com/office/powerpoint/2010/main" val="7903512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5751" y="112222"/>
            <a:ext cx="10018713" cy="1752599"/>
          </a:xfrm>
        </p:spPr>
        <p:txBody>
          <a:bodyPr/>
          <a:lstStyle/>
          <a:p>
            <a:r>
              <a:rPr lang="en-AU" dirty="0" smtClean="0"/>
              <a:t>Use of templates </a:t>
            </a:r>
            <a:endParaRPr lang="en-AU" dirty="0"/>
          </a:p>
        </p:txBody>
      </p:sp>
      <p:sp>
        <p:nvSpPr>
          <p:cNvPr id="3" name="Content Placeholder 2"/>
          <p:cNvSpPr>
            <a:spLocks noGrp="1"/>
          </p:cNvSpPr>
          <p:nvPr>
            <p:ph idx="1"/>
          </p:nvPr>
        </p:nvSpPr>
        <p:spPr>
          <a:xfrm>
            <a:off x="1484310" y="1579419"/>
            <a:ext cx="10018713" cy="4211782"/>
          </a:xfrm>
        </p:spPr>
        <p:txBody>
          <a:bodyPr/>
          <a:lstStyle/>
          <a:p>
            <a:r>
              <a:rPr lang="en-US" dirty="0" smtClean="0"/>
              <a:t>Beware using templates</a:t>
            </a:r>
          </a:p>
          <a:p>
            <a:r>
              <a:rPr lang="en-US" dirty="0" smtClean="0"/>
              <a:t>Only in include policies and notes that relate to items in the four financial statements</a:t>
            </a:r>
          </a:p>
          <a:p>
            <a:r>
              <a:rPr lang="en-US" dirty="0" smtClean="0"/>
              <a:t>For example</a:t>
            </a:r>
          </a:p>
          <a:p>
            <a:r>
              <a:rPr lang="en-US" dirty="0" smtClean="0"/>
              <a:t>There should not be a policy on leases if there no leases in place.</a:t>
            </a:r>
            <a:endParaRPr lang="en-US" dirty="0"/>
          </a:p>
        </p:txBody>
      </p:sp>
    </p:spTree>
    <p:extLst>
      <p:ext uri="{BB962C8B-B14F-4D97-AF65-F5344CB8AC3E}">
        <p14:creationId xmlns:p14="http://schemas.microsoft.com/office/powerpoint/2010/main" val="19234983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41316"/>
            <a:ext cx="10018713" cy="1122219"/>
          </a:xfrm>
        </p:spPr>
        <p:txBody>
          <a:bodyPr/>
          <a:lstStyle/>
          <a:p>
            <a:r>
              <a:rPr lang="en-AU" dirty="0" smtClean="0"/>
              <a:t>New conceptual Framework &amp; AASB changes</a:t>
            </a:r>
            <a:endParaRPr lang="en-AU" dirty="0"/>
          </a:p>
        </p:txBody>
      </p:sp>
      <p:sp>
        <p:nvSpPr>
          <p:cNvPr id="3" name="Content Placeholder 2"/>
          <p:cNvSpPr>
            <a:spLocks noGrp="1"/>
          </p:cNvSpPr>
          <p:nvPr>
            <p:ph idx="1"/>
          </p:nvPr>
        </p:nvSpPr>
        <p:spPr>
          <a:xfrm>
            <a:off x="1484310" y="1263535"/>
            <a:ext cx="10018713" cy="5203767"/>
          </a:xfrm>
        </p:spPr>
        <p:txBody>
          <a:bodyPr/>
          <a:lstStyle/>
          <a:p>
            <a:r>
              <a:rPr lang="en-US" dirty="0" smtClean="0"/>
              <a:t>There is a movement to abolish Special Purpose reports</a:t>
            </a:r>
          </a:p>
          <a:p>
            <a:pPr lvl="1"/>
            <a:r>
              <a:rPr lang="en-US" dirty="0" smtClean="0"/>
              <a:t>Except for trusts, partnerships , sole traders, and Self managed Superannuation Funds.</a:t>
            </a:r>
          </a:p>
          <a:p>
            <a:endParaRPr lang="en-US" dirty="0"/>
          </a:p>
          <a:p>
            <a:r>
              <a:rPr lang="en-US" dirty="0" smtClean="0"/>
              <a:t>A new conceptual framework has been released to underpin these changes</a:t>
            </a:r>
          </a:p>
          <a:p>
            <a:endParaRPr lang="en-US" dirty="0"/>
          </a:p>
          <a:p>
            <a:r>
              <a:rPr lang="en-US" dirty="0" smtClean="0"/>
              <a:t>Australia is the only country to have special purpose reports</a:t>
            </a:r>
            <a:endParaRPr lang="en-AU" dirty="0"/>
          </a:p>
        </p:txBody>
      </p:sp>
    </p:spTree>
    <p:extLst>
      <p:ext uri="{BB962C8B-B14F-4D97-AF65-F5344CB8AC3E}">
        <p14:creationId xmlns:p14="http://schemas.microsoft.com/office/powerpoint/2010/main" val="20493373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83129"/>
            <a:ext cx="10018713" cy="1130529"/>
          </a:xfrm>
        </p:spPr>
        <p:txBody>
          <a:bodyPr/>
          <a:lstStyle/>
          <a:p>
            <a:r>
              <a:rPr lang="en-US" dirty="0" smtClean="0"/>
              <a:t>ACNC Act Review – changes to Thresholds</a:t>
            </a:r>
            <a:endParaRPr lang="en-AU" dirty="0"/>
          </a:p>
        </p:txBody>
      </p:sp>
      <p:sp>
        <p:nvSpPr>
          <p:cNvPr id="3" name="Content Placeholder 2"/>
          <p:cNvSpPr>
            <a:spLocks noGrp="1"/>
          </p:cNvSpPr>
          <p:nvPr>
            <p:ph idx="1"/>
          </p:nvPr>
        </p:nvSpPr>
        <p:spPr>
          <a:xfrm>
            <a:off x="1941510" y="1679172"/>
            <a:ext cx="10018713" cy="5178828"/>
          </a:xfrm>
        </p:spPr>
        <p:txBody>
          <a:bodyPr>
            <a:normAutofit fontScale="92500" lnSpcReduction="20000"/>
          </a:bodyPr>
          <a:lstStyle/>
          <a:p>
            <a:r>
              <a:rPr lang="en-AU" dirty="0"/>
              <a:t>Registered entities be required to report based on size, </a:t>
            </a:r>
          </a:p>
          <a:p>
            <a:r>
              <a:rPr lang="en-AU" b="1" dirty="0"/>
              <a:t>determined on rolling three-year revenue, </a:t>
            </a:r>
          </a:p>
          <a:p>
            <a:r>
              <a:rPr lang="en-AU" dirty="0"/>
              <a:t>with thresholds of </a:t>
            </a:r>
          </a:p>
          <a:p>
            <a:pPr lvl="1"/>
            <a:r>
              <a:rPr lang="en-AU" sz="2600" b="1" dirty="0"/>
              <a:t>less than $1 million </a:t>
            </a:r>
            <a:r>
              <a:rPr lang="en-AU" sz="2600" dirty="0"/>
              <a:t>for a </a:t>
            </a:r>
            <a:r>
              <a:rPr lang="en-AU" sz="2600" b="1" dirty="0"/>
              <a:t>small entity, </a:t>
            </a:r>
          </a:p>
          <a:p>
            <a:pPr lvl="1"/>
            <a:r>
              <a:rPr lang="en-AU" sz="2600" dirty="0"/>
              <a:t>AIS only required</a:t>
            </a:r>
          </a:p>
          <a:p>
            <a:pPr lvl="1"/>
            <a:r>
              <a:rPr lang="en-AU" sz="2600" b="1" dirty="0"/>
              <a:t>from $1 million to less than $5 million </a:t>
            </a:r>
            <a:r>
              <a:rPr lang="en-AU" sz="2600" dirty="0"/>
              <a:t>for a </a:t>
            </a:r>
            <a:r>
              <a:rPr lang="en-AU" sz="2600" b="1" dirty="0"/>
              <a:t>medium entity </a:t>
            </a:r>
          </a:p>
          <a:p>
            <a:pPr lvl="1"/>
            <a:r>
              <a:rPr lang="en-AU" sz="2600" dirty="0"/>
              <a:t> must have a review  </a:t>
            </a:r>
          </a:p>
          <a:p>
            <a:pPr lvl="1"/>
            <a:r>
              <a:rPr lang="en-AU" sz="2600" b="1" dirty="0"/>
              <a:t>$5 million or more </a:t>
            </a:r>
            <a:r>
              <a:rPr lang="en-AU" sz="2600" dirty="0"/>
              <a:t>for a </a:t>
            </a:r>
            <a:r>
              <a:rPr lang="en-AU" sz="2600" b="1" dirty="0"/>
              <a:t>large entity.</a:t>
            </a:r>
          </a:p>
          <a:p>
            <a:pPr lvl="1"/>
            <a:r>
              <a:rPr lang="en-AU" sz="2600" dirty="0"/>
              <a:t>Must have an audit</a:t>
            </a:r>
          </a:p>
          <a:p>
            <a:pPr lvl="1"/>
            <a:endParaRPr lang="en-AU" dirty="0"/>
          </a:p>
          <a:p>
            <a:pPr lvl="1"/>
            <a:r>
              <a:rPr lang="en-AU" b="1" dirty="0"/>
              <a:t>NO CHANGE TO SPECIAL PURPOSE REPORTING</a:t>
            </a:r>
            <a:r>
              <a:rPr lang="en-AU" dirty="0"/>
              <a:t> UNTIL AASB MAKES THE CHANGE</a:t>
            </a:r>
          </a:p>
          <a:p>
            <a:pPr lvl="1"/>
            <a:r>
              <a:rPr lang="en-AU" dirty="0"/>
              <a:t>FINANCIAL REPORTS </a:t>
            </a:r>
            <a:r>
              <a:rPr lang="en-AU" dirty="0" smtClean="0"/>
              <a:t>submitted to ACNC MUST </a:t>
            </a:r>
            <a:r>
              <a:rPr lang="en-AU" b="1" dirty="0"/>
              <a:t>STILL BE TRUE AND FAIR</a:t>
            </a:r>
          </a:p>
          <a:p>
            <a:endParaRPr lang="en-AU" dirty="0"/>
          </a:p>
        </p:txBody>
      </p:sp>
    </p:spTree>
    <p:extLst>
      <p:ext uri="{BB962C8B-B14F-4D97-AF65-F5344CB8AC3E}">
        <p14:creationId xmlns:p14="http://schemas.microsoft.com/office/powerpoint/2010/main" val="14497232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Q</a:t>
            </a:r>
            <a:r>
              <a:rPr lang="en-AU" dirty="0" smtClean="0"/>
              <a:t>uestions</a:t>
            </a:r>
            <a:endParaRPr lang="en-AU" dirty="0"/>
          </a:p>
        </p:txBody>
      </p:sp>
      <p:sp>
        <p:nvSpPr>
          <p:cNvPr id="3" name="Content Placeholder 2"/>
          <p:cNvSpPr>
            <a:spLocks noGrp="1"/>
          </p:cNvSpPr>
          <p:nvPr>
            <p:ph idx="1"/>
          </p:nvPr>
        </p:nvSpPr>
        <p:spPr/>
        <p:txBody>
          <a:bodyPr/>
          <a:lstStyle/>
          <a:p>
            <a:endParaRPr lang="en-AU"/>
          </a:p>
        </p:txBody>
      </p:sp>
    </p:spTree>
    <p:extLst>
      <p:ext uri="{BB962C8B-B14F-4D97-AF65-F5344CB8AC3E}">
        <p14:creationId xmlns:p14="http://schemas.microsoft.com/office/powerpoint/2010/main" val="631448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0176" y="78971"/>
            <a:ext cx="10018713" cy="1752599"/>
          </a:xfrm>
        </p:spPr>
        <p:txBody>
          <a:bodyPr/>
          <a:lstStyle/>
          <a:p>
            <a:r>
              <a:rPr lang="en-AU" dirty="0" smtClean="0"/>
              <a:t>What is a reporting entity?</a:t>
            </a:r>
            <a:endParaRPr lang="en-AU" dirty="0"/>
          </a:p>
        </p:txBody>
      </p:sp>
      <p:sp>
        <p:nvSpPr>
          <p:cNvPr id="3" name="Content Placeholder 2"/>
          <p:cNvSpPr>
            <a:spLocks noGrp="1"/>
          </p:cNvSpPr>
          <p:nvPr>
            <p:ph idx="1"/>
          </p:nvPr>
        </p:nvSpPr>
        <p:spPr>
          <a:xfrm>
            <a:off x="1596044" y="1978429"/>
            <a:ext cx="9906979" cy="3812771"/>
          </a:xfrm>
        </p:spPr>
        <p:txBody>
          <a:bodyPr>
            <a:noAutofit/>
          </a:bodyPr>
          <a:lstStyle/>
          <a:p>
            <a:r>
              <a:rPr lang="en-AU" dirty="0" smtClean="0"/>
              <a:t>Reporting entities are described in Statement of Accounting Concepts  SAC 1 – Definition of Reporting Entity</a:t>
            </a:r>
          </a:p>
          <a:p>
            <a:r>
              <a:rPr lang="en-US" dirty="0"/>
              <a:t>Reporting entities are all entities </a:t>
            </a:r>
            <a:r>
              <a:rPr lang="en-US" dirty="0" smtClean="0"/>
              <a:t>(including economic entities) in respect </a:t>
            </a:r>
            <a:r>
              <a:rPr lang="en-US" dirty="0"/>
              <a:t>of which it is reasonable to expect the existence of users</a:t>
            </a:r>
          </a:p>
          <a:p>
            <a:pPr lvl="1"/>
            <a:r>
              <a:rPr lang="en-US" sz="2400" b="1" dirty="0" smtClean="0"/>
              <a:t>Who are dependent</a:t>
            </a:r>
            <a:r>
              <a:rPr lang="en-US" sz="2400" dirty="0" smtClean="0"/>
              <a:t> </a:t>
            </a:r>
            <a:r>
              <a:rPr lang="en-US" sz="2400" dirty="0"/>
              <a:t>on general purpose financial reports for </a:t>
            </a:r>
            <a:r>
              <a:rPr lang="en-US" sz="2400" dirty="0" smtClean="0"/>
              <a:t>information which </a:t>
            </a:r>
            <a:r>
              <a:rPr lang="en-US" sz="2400" dirty="0"/>
              <a:t>will be useful to them for making and evaluating </a:t>
            </a:r>
            <a:r>
              <a:rPr lang="en-US" sz="2400" b="1" dirty="0" smtClean="0"/>
              <a:t>decisions about </a:t>
            </a:r>
            <a:r>
              <a:rPr lang="en-US" sz="2400" b="1" dirty="0"/>
              <a:t>the allocation </a:t>
            </a:r>
            <a:r>
              <a:rPr lang="en-US" sz="2400" dirty="0"/>
              <a:t>of scarce resources.</a:t>
            </a:r>
            <a:endParaRPr lang="en-AU" sz="2400" dirty="0"/>
          </a:p>
          <a:p>
            <a:r>
              <a:rPr lang="en-AU" dirty="0" smtClean="0"/>
              <a:t>A reporting entity must produce </a:t>
            </a:r>
            <a:r>
              <a:rPr lang="en-AU" b="1" dirty="0" smtClean="0"/>
              <a:t>a General Purpose Financial Report </a:t>
            </a:r>
            <a:r>
              <a:rPr lang="en-AU" dirty="0" smtClean="0"/>
              <a:t>applying all relevant Accounting Standards either International or Australian</a:t>
            </a:r>
            <a:endParaRPr lang="en-AU" dirty="0"/>
          </a:p>
        </p:txBody>
      </p:sp>
    </p:spTree>
    <p:extLst>
      <p:ext uri="{BB962C8B-B14F-4D97-AF65-F5344CB8AC3E}">
        <p14:creationId xmlns:p14="http://schemas.microsoft.com/office/powerpoint/2010/main" val="28570368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45473"/>
            <a:ext cx="10018713" cy="1752599"/>
          </a:xfrm>
        </p:spPr>
        <p:txBody>
          <a:bodyPr>
            <a:normAutofit/>
          </a:bodyPr>
          <a:lstStyle/>
          <a:p>
            <a:r>
              <a:rPr lang="en-US" dirty="0" smtClean="0"/>
              <a:t>Corporations Act 2001    section</a:t>
            </a:r>
            <a:r>
              <a:rPr lang="en-US" dirty="0"/>
              <a:t> 296 </a:t>
            </a:r>
            <a:r>
              <a:rPr lang="en-US" dirty="0" smtClean="0"/>
              <a:t/>
            </a:r>
            <a:br>
              <a:rPr lang="en-US" dirty="0" smtClean="0"/>
            </a:br>
            <a:r>
              <a:rPr lang="en-US" dirty="0" smtClean="0"/>
              <a:t>(</a:t>
            </a:r>
            <a:r>
              <a:rPr lang="en-US" dirty="0"/>
              <a:t>compliance with accounting standards); </a:t>
            </a:r>
            <a:endParaRPr lang="en-AU" dirty="0"/>
          </a:p>
        </p:txBody>
      </p:sp>
      <p:sp>
        <p:nvSpPr>
          <p:cNvPr id="3" name="Content Placeholder 2"/>
          <p:cNvSpPr>
            <a:spLocks noGrp="1"/>
          </p:cNvSpPr>
          <p:nvPr>
            <p:ph idx="1"/>
          </p:nvPr>
        </p:nvSpPr>
        <p:spPr>
          <a:xfrm>
            <a:off x="1600688" y="2018607"/>
            <a:ext cx="10018713" cy="4016434"/>
          </a:xfrm>
        </p:spPr>
        <p:txBody>
          <a:bodyPr>
            <a:normAutofit fontScale="92500" lnSpcReduction="20000"/>
          </a:bodyPr>
          <a:lstStyle/>
          <a:p>
            <a:r>
              <a:rPr lang="en-US" sz="2600" b="1" dirty="0"/>
              <a:t> The financial report for a financial year must comply with the accounting </a:t>
            </a:r>
            <a:r>
              <a:rPr lang="en-US" sz="2600" b="1" dirty="0" smtClean="0"/>
              <a:t>standards </a:t>
            </a:r>
          </a:p>
          <a:p>
            <a:pPr lvl="1"/>
            <a:r>
              <a:rPr lang="en-US" sz="2600" dirty="0" smtClean="0"/>
              <a:t>unless they </a:t>
            </a:r>
            <a:r>
              <a:rPr lang="en-US" sz="2600" dirty="0"/>
              <a:t>are </a:t>
            </a:r>
            <a:r>
              <a:rPr lang="en-US" sz="2600" b="1" dirty="0" smtClean="0"/>
              <a:t>small </a:t>
            </a:r>
            <a:r>
              <a:rPr lang="en-US" sz="2600" b="1" dirty="0"/>
              <a:t>proprietary </a:t>
            </a:r>
            <a:r>
              <a:rPr lang="en-US" sz="2600" b="1" dirty="0" smtClean="0"/>
              <a:t>companies </a:t>
            </a:r>
            <a:r>
              <a:rPr lang="en-US" sz="2600" dirty="0" smtClean="0"/>
              <a:t>or s</a:t>
            </a:r>
            <a:r>
              <a:rPr lang="en-US" sz="2600" b="1" dirty="0" smtClean="0"/>
              <a:t>mall companies limited by guarantee </a:t>
            </a:r>
          </a:p>
          <a:p>
            <a:pPr lvl="1"/>
            <a:r>
              <a:rPr lang="en-US" sz="2600" dirty="0" smtClean="0"/>
              <a:t>These are not required to produce financial reports under the Corporations Act</a:t>
            </a:r>
          </a:p>
          <a:p>
            <a:r>
              <a:rPr lang="en-US" sz="2600" dirty="0" smtClean="0"/>
              <a:t> </a:t>
            </a:r>
            <a:r>
              <a:rPr lang="en-US" sz="2600" dirty="0"/>
              <a:t>If 5% or more </a:t>
            </a:r>
            <a:r>
              <a:rPr lang="en-US" sz="2600" dirty="0" smtClean="0"/>
              <a:t>of the shareholders or members request a financial report the financial report </a:t>
            </a:r>
            <a:r>
              <a:rPr lang="en-US" sz="2600" b="1" dirty="0" smtClean="0"/>
              <a:t>must comply </a:t>
            </a:r>
            <a:r>
              <a:rPr lang="en-US" sz="2600" dirty="0" smtClean="0"/>
              <a:t>with accounting standards </a:t>
            </a:r>
          </a:p>
          <a:p>
            <a:r>
              <a:rPr lang="en-US" sz="2600" b="1" dirty="0" smtClean="0"/>
              <a:t>unless</a:t>
            </a:r>
            <a:r>
              <a:rPr lang="en-US" sz="2600" dirty="0" smtClean="0"/>
              <a:t> </a:t>
            </a:r>
            <a:r>
              <a:rPr lang="en-US" sz="2600" dirty="0"/>
              <a:t>the shareholders or members specify </a:t>
            </a:r>
            <a:r>
              <a:rPr lang="en-US" sz="2600" dirty="0" smtClean="0"/>
              <a:t>that the financial report does </a:t>
            </a:r>
            <a:r>
              <a:rPr lang="en-US" sz="2600" dirty="0"/>
              <a:t>not have to comply with the accounting standards</a:t>
            </a:r>
          </a:p>
          <a:p>
            <a:endParaRPr lang="en-AU" dirty="0"/>
          </a:p>
        </p:txBody>
      </p:sp>
    </p:spTree>
    <p:extLst>
      <p:ext uri="{BB962C8B-B14F-4D97-AF65-F5344CB8AC3E}">
        <p14:creationId xmlns:p14="http://schemas.microsoft.com/office/powerpoint/2010/main" val="66237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438" y="253538"/>
            <a:ext cx="10018713" cy="1752599"/>
          </a:xfrm>
        </p:spPr>
        <p:txBody>
          <a:bodyPr/>
          <a:lstStyle/>
          <a:p>
            <a:r>
              <a:rPr lang="en-US" dirty="0" smtClean="0"/>
              <a:t>When does a small proprietary company become large?</a:t>
            </a:r>
            <a:endParaRPr lang="en-AU" dirty="0"/>
          </a:p>
        </p:txBody>
      </p:sp>
      <p:sp>
        <p:nvSpPr>
          <p:cNvPr id="3" name="Content Placeholder 2"/>
          <p:cNvSpPr>
            <a:spLocks noGrp="1"/>
          </p:cNvSpPr>
          <p:nvPr>
            <p:ph idx="1"/>
          </p:nvPr>
        </p:nvSpPr>
        <p:spPr>
          <a:xfrm>
            <a:off x="1484310" y="2006137"/>
            <a:ext cx="10018713" cy="3785063"/>
          </a:xfrm>
        </p:spPr>
        <p:txBody>
          <a:bodyPr>
            <a:normAutofit lnSpcReduction="10000"/>
          </a:bodyPr>
          <a:lstStyle/>
          <a:p>
            <a:r>
              <a:rPr lang="en-US" dirty="0" smtClean="0"/>
              <a:t>From 1 July 2019 under </a:t>
            </a:r>
            <a:r>
              <a:rPr lang="en-US" dirty="0"/>
              <a:t>the new </a:t>
            </a:r>
            <a:r>
              <a:rPr lang="en-US" dirty="0" smtClean="0"/>
              <a:t>Corporations Act Regulations</a:t>
            </a:r>
            <a:r>
              <a:rPr lang="en-US" dirty="0"/>
              <a:t>, a proprietary company will be considered ‘large’ for a financial year if it satisfies at least two of the following requirements:</a:t>
            </a:r>
          </a:p>
          <a:p>
            <a:r>
              <a:rPr lang="en-US" dirty="0" smtClean="0"/>
              <a:t> </a:t>
            </a:r>
            <a:r>
              <a:rPr lang="en-US" b="1" dirty="0" smtClean="0"/>
              <a:t>$</a:t>
            </a:r>
            <a:r>
              <a:rPr lang="en-US" b="1" dirty="0"/>
              <a:t>50 million </a:t>
            </a:r>
            <a:r>
              <a:rPr lang="en-US" dirty="0"/>
              <a:t>or more in consolidated </a:t>
            </a:r>
            <a:r>
              <a:rPr lang="en-US" b="1" dirty="0"/>
              <a:t>revenue</a:t>
            </a:r>
            <a:r>
              <a:rPr lang="en-US" dirty="0"/>
              <a:t> for the financial year of the company and the entities it controls (up from $25 million);</a:t>
            </a:r>
          </a:p>
          <a:p>
            <a:r>
              <a:rPr lang="en-US" dirty="0"/>
              <a:t>  </a:t>
            </a:r>
            <a:r>
              <a:rPr lang="en-US" b="1" dirty="0" smtClean="0"/>
              <a:t>$</a:t>
            </a:r>
            <a:r>
              <a:rPr lang="en-US" b="1" dirty="0"/>
              <a:t>25 million </a:t>
            </a:r>
            <a:r>
              <a:rPr lang="en-US" dirty="0"/>
              <a:t>or more in consolidated </a:t>
            </a:r>
            <a:r>
              <a:rPr lang="en-US" b="1" dirty="0"/>
              <a:t>gross assets </a:t>
            </a:r>
            <a:r>
              <a:rPr lang="en-US" dirty="0"/>
              <a:t>at the end of the financial year of the company and the entities it controls (up from $12.5 million);</a:t>
            </a:r>
          </a:p>
          <a:p>
            <a:r>
              <a:rPr lang="en-US" dirty="0"/>
              <a:t> </a:t>
            </a:r>
            <a:r>
              <a:rPr lang="en-US" dirty="0" smtClean="0"/>
              <a:t>The </a:t>
            </a:r>
            <a:r>
              <a:rPr lang="en-US" dirty="0"/>
              <a:t>company and the entities it controls have </a:t>
            </a:r>
            <a:r>
              <a:rPr lang="en-US" b="1" dirty="0"/>
              <a:t>100 employees or more </a:t>
            </a:r>
            <a:r>
              <a:rPr lang="en-US" dirty="0"/>
              <a:t>at the end of the financial year (up from 50).</a:t>
            </a:r>
            <a:endParaRPr lang="en-AU" dirty="0"/>
          </a:p>
        </p:txBody>
      </p:sp>
    </p:spTree>
    <p:extLst>
      <p:ext uri="{BB962C8B-B14F-4D97-AF65-F5344CB8AC3E}">
        <p14:creationId xmlns:p14="http://schemas.microsoft.com/office/powerpoint/2010/main" val="76395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103909"/>
            <a:ext cx="10018713" cy="1752599"/>
          </a:xfrm>
        </p:spPr>
        <p:txBody>
          <a:bodyPr>
            <a:normAutofit/>
          </a:bodyPr>
          <a:lstStyle/>
          <a:p>
            <a:r>
              <a:rPr lang="en-US" b="1" dirty="0" smtClean="0"/>
              <a:t>RG 85 Reporting requirements for non-reporting entities</a:t>
            </a:r>
            <a:endParaRPr lang="en-US" dirty="0"/>
          </a:p>
        </p:txBody>
      </p:sp>
      <p:sp>
        <p:nvSpPr>
          <p:cNvPr id="3" name="Content Placeholder 2"/>
          <p:cNvSpPr>
            <a:spLocks noGrp="1"/>
          </p:cNvSpPr>
          <p:nvPr>
            <p:ph idx="1"/>
          </p:nvPr>
        </p:nvSpPr>
        <p:spPr>
          <a:xfrm>
            <a:off x="1891633" y="2222269"/>
            <a:ext cx="10018713" cy="3934692"/>
          </a:xfrm>
        </p:spPr>
        <p:txBody>
          <a:bodyPr>
            <a:noAutofit/>
          </a:bodyPr>
          <a:lstStyle/>
          <a:p>
            <a:r>
              <a:rPr lang="en-AU" dirty="0" smtClean="0"/>
              <a:t>A non reporting entity should produce a special purpose financial report as a minimum satisfying RG 85:</a:t>
            </a:r>
          </a:p>
          <a:p>
            <a:r>
              <a:rPr lang="en-US" dirty="0" smtClean="0"/>
              <a:t>Complies with the </a:t>
            </a:r>
            <a:r>
              <a:rPr lang="en-US" b="1" dirty="0" smtClean="0"/>
              <a:t>recognition and measurement requirements </a:t>
            </a:r>
            <a:r>
              <a:rPr lang="en-US" dirty="0" smtClean="0"/>
              <a:t>of the Accounting standards and the disclosure requirements of </a:t>
            </a:r>
            <a:endParaRPr lang="en-AU" dirty="0" smtClean="0"/>
          </a:p>
          <a:p>
            <a:pPr lvl="1"/>
            <a:r>
              <a:rPr lang="en-US" sz="2400" dirty="0" smtClean="0"/>
              <a:t>AASB </a:t>
            </a:r>
            <a:r>
              <a:rPr lang="en-US" sz="2400" dirty="0"/>
              <a:t>101 ‘Presentation of Financial Statements’;</a:t>
            </a:r>
          </a:p>
          <a:p>
            <a:pPr lvl="1"/>
            <a:r>
              <a:rPr lang="en-US" sz="2400" dirty="0" smtClean="0"/>
              <a:t>AASB </a:t>
            </a:r>
            <a:r>
              <a:rPr lang="en-US" sz="2400" dirty="0"/>
              <a:t>107 ‘Cash Flow Statements’;</a:t>
            </a:r>
          </a:p>
          <a:p>
            <a:pPr lvl="1"/>
            <a:r>
              <a:rPr lang="en-US" sz="2400" dirty="0" smtClean="0"/>
              <a:t>AASB </a:t>
            </a:r>
            <a:r>
              <a:rPr lang="en-US" sz="2400" dirty="0"/>
              <a:t>108 ‘Accounting Policies, Changes in Accounting </a:t>
            </a:r>
            <a:r>
              <a:rPr lang="en-US" sz="2400" dirty="0" smtClean="0"/>
              <a:t>Estimates and </a:t>
            </a:r>
            <a:r>
              <a:rPr lang="en-US" sz="2400" dirty="0"/>
              <a:t>Errors’; and</a:t>
            </a:r>
          </a:p>
          <a:p>
            <a:pPr lvl="1"/>
            <a:r>
              <a:rPr lang="en-US" sz="2400" dirty="0" smtClean="0"/>
              <a:t>AASB </a:t>
            </a:r>
            <a:r>
              <a:rPr lang="en-US" sz="2400" dirty="0"/>
              <a:t>1048 ‘Interpretation and Application of Standards’.</a:t>
            </a:r>
            <a:endParaRPr lang="en-AU" sz="2400" dirty="0"/>
          </a:p>
          <a:p>
            <a:r>
              <a:rPr lang="en-AU" dirty="0" smtClean="0"/>
              <a:t>Small Pty Ltd companies do not have to comply with RG 85 unless required to do so by shareholders or the governing document</a:t>
            </a:r>
            <a:endParaRPr lang="en-AU" dirty="0"/>
          </a:p>
        </p:txBody>
      </p:sp>
    </p:spTree>
    <p:extLst>
      <p:ext uri="{BB962C8B-B14F-4D97-AF65-F5344CB8AC3E}">
        <p14:creationId xmlns:p14="http://schemas.microsoft.com/office/powerpoint/2010/main" val="2975741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0"/>
            <a:ext cx="10018713" cy="1752599"/>
          </a:xfrm>
        </p:spPr>
        <p:txBody>
          <a:bodyPr/>
          <a:lstStyle/>
          <a:p>
            <a:r>
              <a:rPr lang="en-AU" dirty="0" smtClean="0"/>
              <a:t>APES 315 - Compilation</a:t>
            </a:r>
            <a:endParaRPr lang="en-AU" dirty="0"/>
          </a:p>
        </p:txBody>
      </p:sp>
      <p:sp>
        <p:nvSpPr>
          <p:cNvPr id="3" name="Content Placeholder 2"/>
          <p:cNvSpPr>
            <a:spLocks noGrp="1"/>
          </p:cNvSpPr>
          <p:nvPr>
            <p:ph idx="1"/>
          </p:nvPr>
        </p:nvSpPr>
        <p:spPr>
          <a:xfrm>
            <a:off x="1567437" y="1943792"/>
            <a:ext cx="10018713" cy="3124201"/>
          </a:xfrm>
        </p:spPr>
        <p:txBody>
          <a:bodyPr>
            <a:normAutofit/>
          </a:bodyPr>
          <a:lstStyle/>
          <a:p>
            <a:r>
              <a:rPr lang="en-US" dirty="0" smtClean="0"/>
              <a:t>applying </a:t>
            </a:r>
            <a:r>
              <a:rPr lang="en-US" dirty="0"/>
              <a:t>professional expertise in accounting and financial reporting to assist Those Charged with Governance in the preparation and presentation of financial information in accordance with an Applicable Financial Reporting </a:t>
            </a:r>
            <a:r>
              <a:rPr lang="en-US" dirty="0" smtClean="0"/>
              <a:t>Framework – General RDR or Special Purpose</a:t>
            </a:r>
          </a:p>
          <a:p>
            <a:r>
              <a:rPr lang="en-US" dirty="0" smtClean="0"/>
              <a:t>The </a:t>
            </a:r>
            <a:r>
              <a:rPr lang="en-US" dirty="0"/>
              <a:t>requirements of the </a:t>
            </a:r>
            <a:r>
              <a:rPr lang="en-US" b="1" dirty="0"/>
              <a:t>Applicable Financial Reporting Framework </a:t>
            </a:r>
            <a:r>
              <a:rPr lang="en-US" dirty="0"/>
              <a:t>determine the format and content of a financial report prepared in accordance with a Special Purpose Framework.</a:t>
            </a:r>
            <a:endParaRPr lang="en-AU" dirty="0"/>
          </a:p>
        </p:txBody>
      </p:sp>
    </p:spTree>
    <p:extLst>
      <p:ext uri="{BB962C8B-B14F-4D97-AF65-F5344CB8AC3E}">
        <p14:creationId xmlns:p14="http://schemas.microsoft.com/office/powerpoint/2010/main" val="3466635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350</TotalTime>
  <Words>2683</Words>
  <Application>Microsoft Office PowerPoint</Application>
  <PresentationFormat>Widescreen</PresentationFormat>
  <Paragraphs>330</Paragraphs>
  <Slides>45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45</vt:i4>
      </vt:variant>
    </vt:vector>
  </HeadingPairs>
  <TitlesOfParts>
    <vt:vector size="48" baseType="lpstr">
      <vt:lpstr>Arial</vt:lpstr>
      <vt:lpstr>Corbel</vt:lpstr>
      <vt:lpstr>Parallax</vt:lpstr>
      <vt:lpstr>How to prepare compliant financial reports</vt:lpstr>
      <vt:lpstr>What are compliant financial reports?</vt:lpstr>
      <vt:lpstr>Where are the requirements</vt:lpstr>
      <vt:lpstr>Corporations Act 2001</vt:lpstr>
      <vt:lpstr>What is a reporting entity?</vt:lpstr>
      <vt:lpstr>Corporations Act 2001    section 296  (compliance with accounting standards); </vt:lpstr>
      <vt:lpstr>When does a small proprietary company become large?</vt:lpstr>
      <vt:lpstr>RG 85 Reporting requirements for non-reporting entities</vt:lpstr>
      <vt:lpstr>APES 315 - Compilation</vt:lpstr>
      <vt:lpstr>Which type of financial statement should prepared?</vt:lpstr>
      <vt:lpstr>Full General Purpose Financial Statements</vt:lpstr>
      <vt:lpstr>General Purpose with Reduced Disclosures</vt:lpstr>
      <vt:lpstr>Special Purpose Financial Statements </vt:lpstr>
      <vt:lpstr>Special Purpose Financial Statements </vt:lpstr>
      <vt:lpstr>Exemptions to applying accounting standards</vt:lpstr>
      <vt:lpstr> Legislative requirements for True &amp; Fair</vt:lpstr>
      <vt:lpstr>What is a True &amp; Fair View?</vt:lpstr>
      <vt:lpstr>Examples of True &amp; Fair Issues</vt:lpstr>
      <vt:lpstr>Examples of True &amp; Fair Issues</vt:lpstr>
      <vt:lpstr>AASB 101   Presentation of Financial Statements</vt:lpstr>
      <vt:lpstr>A complete set of financial statements comprises: </vt:lpstr>
      <vt:lpstr>Other Titles for the statements</vt:lpstr>
      <vt:lpstr>Accounting policies</vt:lpstr>
      <vt:lpstr>Accrual basis of accounting</vt:lpstr>
      <vt:lpstr>Materiality and aggregation</vt:lpstr>
      <vt:lpstr>The statement of financial position shall include line items ( if relevant)</vt:lpstr>
      <vt:lpstr>The statement of financial position shall include line items ( if relevant)</vt:lpstr>
      <vt:lpstr>Current assets</vt:lpstr>
      <vt:lpstr>Current liabilities</vt:lpstr>
      <vt:lpstr>Statement of Profit or Loss  shall as a minimum present:</vt:lpstr>
      <vt:lpstr>Statement of Profit or Loss  shall present:</vt:lpstr>
      <vt:lpstr>Statement of Profit or Loss  shall present: “by Nature” </vt:lpstr>
      <vt:lpstr>Statement of Profit or Loss  shall present: “by Function” </vt:lpstr>
      <vt:lpstr>Information to be presented in the other comprehensive income</vt:lpstr>
      <vt:lpstr>Statement of changes in equity</vt:lpstr>
      <vt:lpstr>Statement of cash flows ( AASB 107)</vt:lpstr>
      <vt:lpstr>Difficult Accounting standards to consider</vt:lpstr>
      <vt:lpstr>Difficult Accounting standards to consider</vt:lpstr>
      <vt:lpstr>Difficult Accounting standards to consider</vt:lpstr>
      <vt:lpstr>Difficult Accounting standards to consider</vt:lpstr>
      <vt:lpstr>Cash basis</vt:lpstr>
      <vt:lpstr>Use of templates </vt:lpstr>
      <vt:lpstr>New conceptual Framework &amp; AASB changes</vt:lpstr>
      <vt:lpstr>ACNC Act Review – changes to Thresholds</vt:lpstr>
      <vt:lpstr>Questions</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prepare compliant financial reports?</dc:title>
  <dc:creator>Robert Campbell</dc:creator>
  <cp:lastModifiedBy>Robert Campbell</cp:lastModifiedBy>
  <cp:revision>41</cp:revision>
  <dcterms:created xsi:type="dcterms:W3CDTF">2019-07-09T13:31:15Z</dcterms:created>
  <dcterms:modified xsi:type="dcterms:W3CDTF">2019-07-11T01:28:48Z</dcterms:modified>
</cp:coreProperties>
</file>