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29"/>
  </p:notesMasterIdLst>
  <p:sldIdLst>
    <p:sldId id="256" r:id="rId2"/>
    <p:sldId id="258" r:id="rId3"/>
    <p:sldId id="259" r:id="rId4"/>
    <p:sldId id="282" r:id="rId5"/>
    <p:sldId id="279" r:id="rId6"/>
    <p:sldId id="277" r:id="rId7"/>
    <p:sldId id="281" r:id="rId8"/>
    <p:sldId id="261" r:id="rId9"/>
    <p:sldId id="288" r:id="rId10"/>
    <p:sldId id="289" r:id="rId11"/>
    <p:sldId id="285" r:id="rId12"/>
    <p:sldId id="287" r:id="rId13"/>
    <p:sldId id="283" r:id="rId14"/>
    <p:sldId id="262" r:id="rId15"/>
    <p:sldId id="263" r:id="rId16"/>
    <p:sldId id="264" r:id="rId17"/>
    <p:sldId id="290" r:id="rId18"/>
    <p:sldId id="265" r:id="rId19"/>
    <p:sldId id="280" r:id="rId20"/>
    <p:sldId id="268" r:id="rId21"/>
    <p:sldId id="271" r:id="rId22"/>
    <p:sldId id="272" r:id="rId23"/>
    <p:sldId id="274" r:id="rId24"/>
    <p:sldId id="292" r:id="rId25"/>
    <p:sldId id="278" r:id="rId26"/>
    <p:sldId id="291" r:id="rId27"/>
    <p:sldId id="29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25E93-F48C-4F3E-A450-84570B88A5A0}" type="datetimeFigureOut">
              <a:rPr lang="en-AU" smtClean="0"/>
              <a:t>23/09/2017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BFED4-58FF-4C15-886E-FAE034629B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952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2296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8250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448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074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1115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7717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38866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589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8483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2908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827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7508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85830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5646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10254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77651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21308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95042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945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3685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0510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8691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902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6748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4042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BFED4-58FF-4C15-886E-FAE034629BF3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4770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0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3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6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7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57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96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09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1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4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9/23/2017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3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9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8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nc.gov.au/ACNC/Manage/Governance/ACNC/Edu/GovStds_overview.asp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nc.gov.au/ACNC/Register_my_charity/Who_can_register/What_char_purp/ACNC/Reg/Charitable_purpose.asp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cnc.gov.au/ACNC/Pblctns/Factsheets/ACNC/FTS/FS_RespPers.aspx" TargetMode="External"/><Relationship Id="rId4" Type="http://schemas.openxmlformats.org/officeDocument/2006/relationships/hyperlink" Target="http://www.acnc.gov.au/ACNC/Pblctns/Factsheets/ACNC/FTS/FS_Gov_docs.aspx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Charities &amp; Not-for-Profits</a:t>
            </a:r>
            <a:br>
              <a:rPr lang="en-AU" b="1" dirty="0" smtClean="0"/>
            </a:br>
            <a:r>
              <a:rPr lang="en-AU" b="1" dirty="0" smtClean="0"/>
              <a:t>Mergers and Acquisitions: Precedents and Practicalities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76970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Robert Campbell</a:t>
            </a:r>
          </a:p>
          <a:p>
            <a:r>
              <a:rPr lang="en-AU" dirty="0" smtClean="0"/>
              <a:t>CA ,CPA , MAICD</a:t>
            </a:r>
          </a:p>
          <a:p>
            <a:r>
              <a:rPr lang="en-AU" dirty="0" smtClean="0"/>
              <a:t>Registered Auditor, Registered Tax Agent</a:t>
            </a:r>
          </a:p>
          <a:p>
            <a:r>
              <a:rPr lang="en-AU" dirty="0" smtClean="0"/>
              <a:t>Australian Audit Pty Ltd</a:t>
            </a:r>
          </a:p>
          <a:p>
            <a:r>
              <a:rPr lang="en-AU" dirty="0" smtClean="0"/>
              <a:t>Perth </a:t>
            </a:r>
          </a:p>
          <a:p>
            <a:r>
              <a:rPr lang="en-AU" dirty="0" smtClean="0"/>
              <a:t>September 2017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47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Merger Options – Transfer of responsibilities &amp; surplus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b="1" dirty="0"/>
              <a:t>Before </a:t>
            </a:r>
            <a:endParaRPr lang="en-AU" b="1" dirty="0" smtClean="0"/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/>
          </a:p>
          <a:p>
            <a:r>
              <a:rPr lang="en-AU" b="1" dirty="0" smtClean="0"/>
              <a:t>After</a:t>
            </a:r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  <a:p>
            <a:pPr lvl="3"/>
            <a:r>
              <a:rPr lang="en-AU" sz="3000" b="1" dirty="0" smtClean="0"/>
              <a:t>A winds up </a:t>
            </a:r>
            <a:endParaRPr lang="en-AU" sz="3000" dirty="0"/>
          </a:p>
        </p:txBody>
      </p:sp>
      <p:sp>
        <p:nvSpPr>
          <p:cNvPr id="5" name="Flowchart: Connector 4"/>
          <p:cNvSpPr/>
          <p:nvPr/>
        </p:nvSpPr>
        <p:spPr>
          <a:xfrm>
            <a:off x="2560320" y="2404872"/>
            <a:ext cx="1271016" cy="109728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400" dirty="0" smtClean="0"/>
              <a:t>A</a:t>
            </a:r>
            <a:endParaRPr lang="en-AU" sz="5400" dirty="0"/>
          </a:p>
        </p:txBody>
      </p:sp>
      <p:sp>
        <p:nvSpPr>
          <p:cNvPr id="7" name="Flowchart: Connector 6"/>
          <p:cNvSpPr/>
          <p:nvPr/>
        </p:nvSpPr>
        <p:spPr>
          <a:xfrm>
            <a:off x="6461760" y="2404872"/>
            <a:ext cx="1271016" cy="10972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400" dirty="0" smtClean="0"/>
              <a:t>B</a:t>
            </a:r>
            <a:endParaRPr lang="en-AU" sz="5400" dirty="0"/>
          </a:p>
        </p:txBody>
      </p:sp>
      <p:sp>
        <p:nvSpPr>
          <p:cNvPr id="8" name="Flowchart: Connector 7"/>
          <p:cNvSpPr/>
          <p:nvPr/>
        </p:nvSpPr>
        <p:spPr>
          <a:xfrm>
            <a:off x="6368796" y="4177696"/>
            <a:ext cx="2447544" cy="229736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B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6984492" y="5257752"/>
            <a:ext cx="1216152" cy="1161288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Plus 9"/>
          <p:cNvSpPr/>
          <p:nvPr/>
        </p:nvSpPr>
        <p:spPr>
          <a:xfrm>
            <a:off x="4767072" y="2505456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Flowchart: Connector 10"/>
          <p:cNvSpPr/>
          <p:nvPr/>
        </p:nvSpPr>
        <p:spPr>
          <a:xfrm>
            <a:off x="2560320" y="4646580"/>
            <a:ext cx="1271016" cy="109728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2" name="Multiply 11"/>
          <p:cNvSpPr/>
          <p:nvPr/>
        </p:nvSpPr>
        <p:spPr>
          <a:xfrm>
            <a:off x="2767584" y="4800552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6" name="Right Arrow 15"/>
          <p:cNvSpPr/>
          <p:nvPr/>
        </p:nvSpPr>
        <p:spPr>
          <a:xfrm>
            <a:off x="4462272" y="50840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87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1330"/>
            <a:ext cx="10515600" cy="1325563"/>
          </a:xfrm>
        </p:spPr>
        <p:txBody>
          <a:bodyPr/>
          <a:lstStyle/>
          <a:p>
            <a:r>
              <a:rPr lang="en-AU" dirty="0" smtClean="0"/>
              <a:t>Merger Options – Becoming a Subsidiary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208" y="1310544"/>
            <a:ext cx="10515600" cy="5209128"/>
          </a:xfrm>
        </p:spPr>
        <p:txBody>
          <a:bodyPr>
            <a:normAutofit/>
          </a:bodyPr>
          <a:lstStyle/>
          <a:p>
            <a:r>
              <a:rPr lang="en-AU" b="1" dirty="0"/>
              <a:t>Before </a:t>
            </a:r>
            <a:endParaRPr lang="en-AU" b="1" dirty="0" smtClean="0"/>
          </a:p>
          <a:p>
            <a:endParaRPr lang="en-AU" b="1" dirty="0"/>
          </a:p>
          <a:p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r>
              <a:rPr lang="en-AU" b="1" dirty="0" smtClean="0"/>
              <a:t>After</a:t>
            </a:r>
          </a:p>
          <a:p>
            <a:pPr lvl="1"/>
            <a:r>
              <a:rPr lang="en-AU" b="1" dirty="0" smtClean="0"/>
              <a:t>B Controls A</a:t>
            </a:r>
          </a:p>
          <a:p>
            <a:pPr lvl="1"/>
            <a:r>
              <a:rPr lang="en-AU" b="1" dirty="0"/>
              <a:t>if </a:t>
            </a:r>
            <a:r>
              <a:rPr lang="en-AU" b="1" dirty="0" smtClean="0"/>
              <a:t>A is a company, B becomes the sole member of A </a:t>
            </a:r>
          </a:p>
          <a:p>
            <a:pPr lvl="1"/>
            <a:r>
              <a:rPr lang="en-AU" b="1" dirty="0" smtClean="0"/>
              <a:t>If A is an Association ,the directors of B </a:t>
            </a:r>
          </a:p>
          <a:p>
            <a:pPr marL="457200" lvl="1" indent="0">
              <a:buNone/>
            </a:pPr>
            <a:r>
              <a:rPr lang="en-AU" b="1" dirty="0" smtClean="0"/>
              <a:t>become the directors and members of A </a:t>
            </a:r>
          </a:p>
          <a:p>
            <a:pPr marL="457200" lvl="1" indent="0">
              <a:buNone/>
            </a:pPr>
            <a:r>
              <a:rPr lang="en-AU" b="1" dirty="0" smtClean="0"/>
              <a:t>Or constitutionally the Directors of B </a:t>
            </a:r>
          </a:p>
          <a:p>
            <a:pPr marL="457200" lvl="1" indent="0">
              <a:buNone/>
            </a:pPr>
            <a:r>
              <a:rPr lang="en-AU" b="1" dirty="0" smtClean="0"/>
              <a:t>appoint the Directors of A</a:t>
            </a:r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</p:txBody>
      </p:sp>
      <p:sp>
        <p:nvSpPr>
          <p:cNvPr id="5" name="Flowchart: Connector 4"/>
          <p:cNvSpPr/>
          <p:nvPr/>
        </p:nvSpPr>
        <p:spPr>
          <a:xfrm>
            <a:off x="2470404" y="1736408"/>
            <a:ext cx="1271016" cy="109728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400" dirty="0" smtClean="0"/>
              <a:t>A</a:t>
            </a:r>
            <a:endParaRPr lang="en-AU" sz="5400" dirty="0"/>
          </a:p>
        </p:txBody>
      </p:sp>
      <p:sp>
        <p:nvSpPr>
          <p:cNvPr id="7" name="Flowchart: Connector 6"/>
          <p:cNvSpPr/>
          <p:nvPr/>
        </p:nvSpPr>
        <p:spPr>
          <a:xfrm>
            <a:off x="6388608" y="1690688"/>
            <a:ext cx="1271016" cy="10972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400" dirty="0" smtClean="0"/>
              <a:t>B</a:t>
            </a:r>
            <a:endParaRPr lang="en-AU" sz="5400" dirty="0"/>
          </a:p>
        </p:txBody>
      </p:sp>
      <p:sp>
        <p:nvSpPr>
          <p:cNvPr id="10" name="Plus 9"/>
          <p:cNvSpPr/>
          <p:nvPr/>
        </p:nvSpPr>
        <p:spPr>
          <a:xfrm>
            <a:off x="4526280" y="1743965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3" name="Flowchart: Connector 12"/>
          <p:cNvSpPr/>
          <p:nvPr/>
        </p:nvSpPr>
        <p:spPr>
          <a:xfrm>
            <a:off x="8859012" y="3055684"/>
            <a:ext cx="1271016" cy="10972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400" dirty="0" smtClean="0"/>
              <a:t>B</a:t>
            </a:r>
            <a:endParaRPr lang="en-AU" sz="5400" dirty="0"/>
          </a:p>
        </p:txBody>
      </p:sp>
      <p:sp>
        <p:nvSpPr>
          <p:cNvPr id="14" name="Flowchart: Connector 13"/>
          <p:cNvSpPr/>
          <p:nvPr/>
        </p:nvSpPr>
        <p:spPr>
          <a:xfrm>
            <a:off x="8859012" y="4966780"/>
            <a:ext cx="1271016" cy="109728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400" dirty="0" smtClean="0"/>
              <a:t>A</a:t>
            </a:r>
            <a:endParaRPr lang="en-AU" sz="5400" dirty="0"/>
          </a:p>
        </p:txBody>
      </p:sp>
      <p:sp>
        <p:nvSpPr>
          <p:cNvPr id="6" name="Down Arrow 5"/>
          <p:cNvSpPr/>
          <p:nvPr/>
        </p:nvSpPr>
        <p:spPr>
          <a:xfrm>
            <a:off x="9252204" y="407066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93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Merger Options – </a:t>
            </a:r>
            <a:r>
              <a:rPr lang="en-AU" b="1" dirty="0"/>
              <a:t>New parent entity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1547"/>
            <a:ext cx="10515600" cy="4822063"/>
          </a:xfrm>
        </p:spPr>
        <p:txBody>
          <a:bodyPr>
            <a:normAutofit/>
          </a:bodyPr>
          <a:lstStyle/>
          <a:p>
            <a:endParaRPr lang="en-AU" b="1" dirty="0"/>
          </a:p>
          <a:p>
            <a:pPr marL="0" indent="0">
              <a:buNone/>
            </a:pPr>
            <a:endParaRPr lang="en-AU" b="1" dirty="0"/>
          </a:p>
          <a:p>
            <a:pPr marL="228600" lvl="3">
              <a:spcBef>
                <a:spcPts val="1000"/>
              </a:spcBef>
            </a:pPr>
            <a:endParaRPr lang="en-AU" dirty="0"/>
          </a:p>
          <a:p>
            <a:endParaRPr lang="en-AU" b="1" dirty="0"/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 smtClean="0"/>
          </a:p>
          <a:p>
            <a:endParaRPr lang="en-AU" b="1" dirty="0"/>
          </a:p>
        </p:txBody>
      </p:sp>
      <p:sp>
        <p:nvSpPr>
          <p:cNvPr id="5" name="Flowchart: Connector 4"/>
          <p:cNvSpPr/>
          <p:nvPr/>
        </p:nvSpPr>
        <p:spPr>
          <a:xfrm>
            <a:off x="2542032" y="4001294"/>
            <a:ext cx="1271016" cy="109728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400" dirty="0" smtClean="0"/>
              <a:t>A</a:t>
            </a:r>
            <a:endParaRPr lang="en-AU" sz="5400" dirty="0"/>
          </a:p>
        </p:txBody>
      </p:sp>
      <p:sp>
        <p:nvSpPr>
          <p:cNvPr id="7" name="Flowchart: Connector 6"/>
          <p:cNvSpPr/>
          <p:nvPr/>
        </p:nvSpPr>
        <p:spPr>
          <a:xfrm>
            <a:off x="6312408" y="4001294"/>
            <a:ext cx="1271016" cy="10972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400" dirty="0" smtClean="0"/>
              <a:t>B</a:t>
            </a:r>
            <a:endParaRPr lang="en-AU" sz="5400" dirty="0"/>
          </a:p>
        </p:txBody>
      </p:sp>
      <p:sp>
        <p:nvSpPr>
          <p:cNvPr id="8" name="Flowchart: Connector 7"/>
          <p:cNvSpPr/>
          <p:nvPr/>
        </p:nvSpPr>
        <p:spPr>
          <a:xfrm>
            <a:off x="4432554" y="1571657"/>
            <a:ext cx="1427988" cy="1381855"/>
          </a:xfrm>
          <a:prstGeom prst="flowChart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0" dirty="0" smtClean="0"/>
              <a:t>C</a:t>
            </a:r>
            <a:endParaRPr lang="en-AU" sz="8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146548" y="304495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3177540" y="3483864"/>
            <a:ext cx="1969008" cy="18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239512" y="3502152"/>
            <a:ext cx="17084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7" idx="0"/>
          </p:cNvCxnSpPr>
          <p:nvPr/>
        </p:nvCxnSpPr>
        <p:spPr>
          <a:xfrm>
            <a:off x="6947916" y="3502152"/>
            <a:ext cx="0" cy="499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5" idx="0"/>
          </p:cNvCxnSpPr>
          <p:nvPr/>
        </p:nvCxnSpPr>
        <p:spPr>
          <a:xfrm>
            <a:off x="3177540" y="3483864"/>
            <a:ext cx="0" cy="517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36987" y="5124848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If entities are Associations, then the Control of  the </a:t>
            </a:r>
            <a:r>
              <a:rPr lang="en-AU" sz="2400" dirty="0"/>
              <a:t>P</a:t>
            </a:r>
            <a:r>
              <a:rPr lang="en-AU" sz="2400" dirty="0" smtClean="0"/>
              <a:t>arent C &amp; the subsidiaries A &amp; B is complex with interlocking personal and corporate members.</a:t>
            </a:r>
          </a:p>
          <a:p>
            <a:endParaRPr lang="en-AU" sz="2400" dirty="0"/>
          </a:p>
          <a:p>
            <a:r>
              <a:rPr lang="en-AU" sz="2400" dirty="0" smtClean="0"/>
              <a:t>If C is a company then the members of C are A &amp; B with agreed voting rights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38774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Merger options - </a:t>
            </a:r>
            <a:r>
              <a:rPr lang="en-AU" b="1" dirty="0"/>
              <a:t>New entity and Entities “A” and “B” cease to exist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0303"/>
          </a:xfrm>
        </p:spPr>
        <p:txBody>
          <a:bodyPr>
            <a:normAutofit fontScale="92500" lnSpcReduction="20000"/>
          </a:bodyPr>
          <a:lstStyle/>
          <a:p>
            <a:r>
              <a:rPr lang="en-AU" b="1" dirty="0"/>
              <a:t>Before </a:t>
            </a:r>
            <a:endParaRPr lang="en-AU" b="1" dirty="0" smtClean="0"/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/>
          </a:p>
          <a:p>
            <a:r>
              <a:rPr lang="en-AU" b="1" dirty="0" smtClean="0"/>
              <a:t>After</a:t>
            </a:r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  <a:p>
            <a:pPr lvl="3"/>
            <a:r>
              <a:rPr lang="en-AU" sz="2600" b="1" dirty="0" smtClean="0"/>
              <a:t>A &amp; B wind up </a:t>
            </a:r>
            <a:endParaRPr lang="en-AU" sz="2600" dirty="0"/>
          </a:p>
        </p:txBody>
      </p:sp>
      <p:sp>
        <p:nvSpPr>
          <p:cNvPr id="5" name="Flowchart: Connector 4"/>
          <p:cNvSpPr/>
          <p:nvPr/>
        </p:nvSpPr>
        <p:spPr>
          <a:xfrm>
            <a:off x="2560320" y="2404872"/>
            <a:ext cx="1271016" cy="109728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400" dirty="0" smtClean="0"/>
              <a:t>A</a:t>
            </a:r>
            <a:endParaRPr lang="en-AU" sz="5400" dirty="0"/>
          </a:p>
        </p:txBody>
      </p:sp>
      <p:sp>
        <p:nvSpPr>
          <p:cNvPr id="7" name="Flowchart: Connector 6"/>
          <p:cNvSpPr/>
          <p:nvPr/>
        </p:nvSpPr>
        <p:spPr>
          <a:xfrm>
            <a:off x="6461760" y="2404872"/>
            <a:ext cx="1271016" cy="10972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400" dirty="0" smtClean="0"/>
              <a:t>B</a:t>
            </a:r>
            <a:endParaRPr lang="en-AU" sz="5400" dirty="0"/>
          </a:p>
        </p:txBody>
      </p:sp>
      <p:sp>
        <p:nvSpPr>
          <p:cNvPr id="8" name="Flowchart: Connector 7"/>
          <p:cNvSpPr/>
          <p:nvPr/>
        </p:nvSpPr>
        <p:spPr>
          <a:xfrm>
            <a:off x="8454390" y="3879596"/>
            <a:ext cx="2447544" cy="2297367"/>
          </a:xfrm>
          <a:prstGeom prst="flowChartConnecto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B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8855242" y="5084063"/>
            <a:ext cx="1713297" cy="1065277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Plus 9"/>
          <p:cNvSpPr/>
          <p:nvPr/>
        </p:nvSpPr>
        <p:spPr>
          <a:xfrm>
            <a:off x="4767072" y="2505456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Flowchart: Connector 10"/>
          <p:cNvSpPr/>
          <p:nvPr/>
        </p:nvSpPr>
        <p:spPr>
          <a:xfrm>
            <a:off x="2597175" y="4646580"/>
            <a:ext cx="1271016" cy="109728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2" name="Multiply 11"/>
          <p:cNvSpPr/>
          <p:nvPr/>
        </p:nvSpPr>
        <p:spPr>
          <a:xfrm>
            <a:off x="2775483" y="4772128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6" name="Right Arrow 15"/>
          <p:cNvSpPr/>
          <p:nvPr/>
        </p:nvSpPr>
        <p:spPr>
          <a:xfrm>
            <a:off x="7225163" y="50154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4" name="Flowchart: Connector 13"/>
          <p:cNvSpPr/>
          <p:nvPr/>
        </p:nvSpPr>
        <p:spPr>
          <a:xfrm>
            <a:off x="4549580" y="4646580"/>
            <a:ext cx="1271016" cy="10972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5400" dirty="0"/>
          </a:p>
        </p:txBody>
      </p:sp>
      <p:sp>
        <p:nvSpPr>
          <p:cNvPr id="15" name="Flowchart: Connector 14"/>
          <p:cNvSpPr/>
          <p:nvPr/>
        </p:nvSpPr>
        <p:spPr>
          <a:xfrm>
            <a:off x="8710864" y="4100362"/>
            <a:ext cx="1974662" cy="98370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5400" dirty="0"/>
          </a:p>
        </p:txBody>
      </p:sp>
      <p:sp>
        <p:nvSpPr>
          <p:cNvPr id="17" name="Multiply 16"/>
          <p:cNvSpPr/>
          <p:nvPr/>
        </p:nvSpPr>
        <p:spPr>
          <a:xfrm>
            <a:off x="2775483" y="4769770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8" name="Multiply 17"/>
          <p:cNvSpPr/>
          <p:nvPr/>
        </p:nvSpPr>
        <p:spPr>
          <a:xfrm>
            <a:off x="4764743" y="4761800"/>
            <a:ext cx="914400" cy="914400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082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The Merger </a:t>
            </a:r>
            <a:r>
              <a:rPr lang="en-AU" b="1" dirty="0"/>
              <a:t>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000" b="1" dirty="0"/>
              <a:t>Feasibility </a:t>
            </a:r>
            <a:r>
              <a:rPr lang="en-AU" sz="4000" b="1" dirty="0" smtClean="0"/>
              <a:t>study</a:t>
            </a:r>
          </a:p>
          <a:p>
            <a:r>
              <a:rPr lang="en-AU" sz="4000" b="1" dirty="0"/>
              <a:t>Memorandum of </a:t>
            </a:r>
            <a:r>
              <a:rPr lang="en-AU" sz="4000" b="1" dirty="0" smtClean="0"/>
              <a:t>understanding</a:t>
            </a:r>
          </a:p>
          <a:p>
            <a:r>
              <a:rPr lang="en-AU" sz="4000" b="1" dirty="0"/>
              <a:t>Due </a:t>
            </a:r>
            <a:r>
              <a:rPr lang="en-AU" sz="4000" b="1" dirty="0" smtClean="0"/>
              <a:t>diligence</a:t>
            </a:r>
          </a:p>
          <a:p>
            <a:r>
              <a:rPr lang="en-AU" sz="4000" b="1" dirty="0"/>
              <a:t>Proceeding to </a:t>
            </a:r>
            <a:r>
              <a:rPr lang="en-AU" sz="4000" b="1" dirty="0" smtClean="0"/>
              <a:t>merger</a:t>
            </a:r>
          </a:p>
          <a:p>
            <a:r>
              <a:rPr lang="en-AU" sz="4000" b="1" dirty="0"/>
              <a:t>Post </a:t>
            </a:r>
            <a:r>
              <a:rPr lang="en-AU" sz="4000" b="1" dirty="0" smtClean="0"/>
              <a:t>merger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21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Feasibility study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Cultural </a:t>
            </a:r>
            <a:r>
              <a:rPr lang="en-AU" b="1" dirty="0" smtClean="0"/>
              <a:t>fit –</a:t>
            </a:r>
          </a:p>
          <a:p>
            <a:pPr lvl="1"/>
            <a:r>
              <a:rPr lang="en-AU" sz="2800" dirty="0"/>
              <a:t>Why does a merger with this organisation make business and ‘mission’ sense?</a:t>
            </a:r>
            <a:endParaRPr lang="en-AU" sz="2800" b="1" dirty="0" smtClean="0"/>
          </a:p>
          <a:p>
            <a:r>
              <a:rPr lang="en-AU" b="1" dirty="0"/>
              <a:t>Legal </a:t>
            </a:r>
            <a:r>
              <a:rPr lang="en-AU" b="1" dirty="0" smtClean="0"/>
              <a:t>issues</a:t>
            </a:r>
          </a:p>
          <a:p>
            <a:pPr lvl="1"/>
            <a:r>
              <a:rPr lang="en-AU" sz="2800" b="1" dirty="0" smtClean="0"/>
              <a:t>Which merger option is suitable</a:t>
            </a:r>
          </a:p>
          <a:p>
            <a:r>
              <a:rPr lang="en-AU" b="1" dirty="0"/>
              <a:t>Benefits and </a:t>
            </a:r>
            <a:r>
              <a:rPr lang="en-AU" b="1" dirty="0" smtClean="0"/>
              <a:t>risks</a:t>
            </a:r>
          </a:p>
          <a:p>
            <a:pPr lvl="1"/>
            <a:r>
              <a:rPr lang="en-AU" sz="2800" b="1" dirty="0" smtClean="0"/>
              <a:t>An initial view prior to due diligence</a:t>
            </a:r>
          </a:p>
          <a:p>
            <a:r>
              <a:rPr lang="en-AU" b="1" dirty="0"/>
              <a:t>Costs of </a:t>
            </a:r>
            <a:r>
              <a:rPr lang="en-AU" b="1" dirty="0" smtClean="0"/>
              <a:t>merger</a:t>
            </a:r>
          </a:p>
          <a:p>
            <a:pPr lvl="1"/>
            <a:r>
              <a:rPr lang="en-AU" sz="2800" b="1" dirty="0" smtClean="0"/>
              <a:t>An initial view prior to due diligence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43835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Memorandum of </a:t>
            </a:r>
            <a:r>
              <a:rPr lang="en-AU" b="1" dirty="0" smtClean="0"/>
              <a:t>understanding - </a:t>
            </a:r>
            <a:r>
              <a:rPr lang="en-AU" dirty="0"/>
              <a:t>key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(</a:t>
            </a:r>
            <a:r>
              <a:rPr lang="en-AU" sz="3200" dirty="0"/>
              <a:t>a) </a:t>
            </a:r>
            <a:r>
              <a:rPr lang="en-AU" sz="3200" dirty="0" smtClean="0"/>
              <a:t>the  </a:t>
            </a:r>
            <a:r>
              <a:rPr lang="en-AU" sz="3200" dirty="0"/>
              <a:t>merger </a:t>
            </a:r>
            <a:r>
              <a:rPr lang="en-AU" sz="3200" dirty="0" smtClean="0"/>
              <a:t>option chosen</a:t>
            </a:r>
          </a:p>
          <a:p>
            <a:r>
              <a:rPr lang="en-AU" sz="3200" dirty="0" smtClean="0"/>
              <a:t>(</a:t>
            </a:r>
            <a:r>
              <a:rPr lang="en-AU" sz="3200" dirty="0"/>
              <a:t>b) how </a:t>
            </a:r>
            <a:r>
              <a:rPr lang="en-AU" sz="3200" dirty="0" smtClean="0"/>
              <a:t>to </a:t>
            </a:r>
            <a:r>
              <a:rPr lang="en-AU" sz="3200" dirty="0"/>
              <a:t>decide </a:t>
            </a:r>
            <a:r>
              <a:rPr lang="en-AU" sz="3200" dirty="0" smtClean="0"/>
              <a:t>to </a:t>
            </a:r>
            <a:r>
              <a:rPr lang="en-AU" sz="3200" dirty="0"/>
              <a:t>proceed with the merger or not; </a:t>
            </a:r>
          </a:p>
          <a:p>
            <a:r>
              <a:rPr lang="en-AU" sz="3200" dirty="0"/>
              <a:t>(c) confidentiality – </a:t>
            </a:r>
            <a:r>
              <a:rPr lang="en-AU" sz="3200" dirty="0" smtClean="0"/>
              <a:t>on any </a:t>
            </a:r>
            <a:r>
              <a:rPr lang="en-AU" sz="3200" dirty="0"/>
              <a:t>information collected </a:t>
            </a:r>
            <a:endParaRPr lang="en-AU" sz="3200" dirty="0" smtClean="0"/>
          </a:p>
          <a:p>
            <a:r>
              <a:rPr lang="en-AU" sz="3200" dirty="0" smtClean="0"/>
              <a:t>(</a:t>
            </a:r>
            <a:r>
              <a:rPr lang="en-AU" sz="3200" dirty="0"/>
              <a:t>d) </a:t>
            </a:r>
            <a:r>
              <a:rPr lang="en-AU" sz="3200" dirty="0" smtClean="0"/>
              <a:t>the </a:t>
            </a:r>
            <a:r>
              <a:rPr lang="en-AU" sz="3200" dirty="0"/>
              <a:t>rights </a:t>
            </a:r>
            <a:r>
              <a:rPr lang="en-AU" sz="3200" dirty="0" smtClean="0"/>
              <a:t>of each to </a:t>
            </a:r>
            <a:r>
              <a:rPr lang="en-AU" sz="3200" dirty="0"/>
              <a:t>conduct due </a:t>
            </a:r>
            <a:r>
              <a:rPr lang="en-AU" sz="3200" dirty="0" smtClean="0"/>
              <a:t>diligence; </a:t>
            </a:r>
            <a:endParaRPr lang="en-AU" sz="3200" dirty="0"/>
          </a:p>
          <a:p>
            <a:r>
              <a:rPr lang="en-AU" sz="3200" dirty="0"/>
              <a:t>(e) how long the entities have to reach agreement on the merger agreement if they agree to merge;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686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Memorandum of </a:t>
            </a:r>
            <a:r>
              <a:rPr lang="en-AU" b="1" dirty="0" smtClean="0"/>
              <a:t>understanding – contd.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3240" cy="4351338"/>
          </a:xfrm>
        </p:spPr>
        <p:txBody>
          <a:bodyPr>
            <a:normAutofit lnSpcReduction="10000"/>
          </a:bodyPr>
          <a:lstStyle/>
          <a:p>
            <a:r>
              <a:rPr lang="en-AU" sz="3200" dirty="0"/>
              <a:t>(f) </a:t>
            </a:r>
            <a:r>
              <a:rPr lang="en-AU" sz="3200" dirty="0" smtClean="0"/>
              <a:t>rights </a:t>
            </a:r>
            <a:r>
              <a:rPr lang="en-AU" sz="3200" dirty="0"/>
              <a:t>of access </a:t>
            </a:r>
            <a:r>
              <a:rPr lang="en-AU" sz="3200" dirty="0" smtClean="0"/>
              <a:t>to </a:t>
            </a:r>
            <a:r>
              <a:rPr lang="en-AU" sz="3200" dirty="0"/>
              <a:t>the </a:t>
            </a:r>
            <a:r>
              <a:rPr lang="en-AU" sz="3200" dirty="0" smtClean="0"/>
              <a:t>other’s staff</a:t>
            </a:r>
            <a:r>
              <a:rPr lang="en-AU" sz="3200" dirty="0"/>
              <a:t>, records, </a:t>
            </a:r>
            <a:r>
              <a:rPr lang="en-AU" sz="3200" dirty="0" smtClean="0"/>
              <a:t>documents </a:t>
            </a:r>
            <a:r>
              <a:rPr lang="en-AU" sz="3200" dirty="0" err="1" smtClean="0"/>
              <a:t>etc</a:t>
            </a:r>
            <a:r>
              <a:rPr lang="en-AU" sz="3200" dirty="0" smtClean="0"/>
              <a:t>; </a:t>
            </a:r>
            <a:endParaRPr lang="en-AU" sz="3200" dirty="0"/>
          </a:p>
          <a:p>
            <a:r>
              <a:rPr lang="en-AU" sz="3200" dirty="0"/>
              <a:t>(g) who in each entity will be the main contact person; </a:t>
            </a:r>
          </a:p>
          <a:p>
            <a:r>
              <a:rPr lang="en-AU" sz="3200" dirty="0"/>
              <a:t>(h) </a:t>
            </a:r>
            <a:r>
              <a:rPr lang="en-AU" sz="3200" dirty="0" smtClean="0"/>
              <a:t>each responsible </a:t>
            </a:r>
            <a:r>
              <a:rPr lang="en-AU" sz="3200" dirty="0"/>
              <a:t>for its own costs in conducting the due </a:t>
            </a:r>
            <a:r>
              <a:rPr lang="en-AU" sz="3200" dirty="0" smtClean="0"/>
              <a:t>diligence</a:t>
            </a:r>
            <a:endParaRPr lang="en-AU" sz="3200" dirty="0"/>
          </a:p>
          <a:p>
            <a:r>
              <a:rPr lang="en-AU" sz="3200" dirty="0"/>
              <a:t>(i) </a:t>
            </a:r>
            <a:r>
              <a:rPr lang="en-AU" sz="3200" dirty="0" smtClean="0"/>
              <a:t>each </a:t>
            </a:r>
            <a:r>
              <a:rPr lang="en-AU" sz="3200" dirty="0"/>
              <a:t>entity can walk away from the discussions at any time (before any merger agreement is signed); and </a:t>
            </a:r>
          </a:p>
          <a:p>
            <a:r>
              <a:rPr lang="en-AU" sz="3200" dirty="0"/>
              <a:t>(j) </a:t>
            </a:r>
            <a:r>
              <a:rPr lang="en-AU" sz="3200" dirty="0" smtClean="0"/>
              <a:t>each </a:t>
            </a:r>
            <a:r>
              <a:rPr lang="en-AU" sz="3200" dirty="0"/>
              <a:t>entity will deal exclusively with the other throughout the MOU period</a:t>
            </a:r>
            <a:r>
              <a:rPr lang="en-A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8875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Due diligence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415"/>
            <a:ext cx="10515600" cy="5043638"/>
          </a:xfrm>
        </p:spPr>
        <p:txBody>
          <a:bodyPr>
            <a:normAutofit lnSpcReduction="10000"/>
          </a:bodyPr>
          <a:lstStyle/>
          <a:p>
            <a:r>
              <a:rPr lang="en-AU" b="1" dirty="0"/>
              <a:t>Background and </a:t>
            </a:r>
            <a:r>
              <a:rPr lang="en-AU" b="1" dirty="0" smtClean="0"/>
              <a:t>governance</a:t>
            </a:r>
          </a:p>
          <a:p>
            <a:r>
              <a:rPr lang="en-AU" b="1" dirty="0"/>
              <a:t>Management and </a:t>
            </a:r>
            <a:r>
              <a:rPr lang="en-AU" b="1" dirty="0" smtClean="0"/>
              <a:t>people</a:t>
            </a:r>
          </a:p>
          <a:p>
            <a:r>
              <a:rPr lang="en-AU" b="1" dirty="0"/>
              <a:t>Financial </a:t>
            </a:r>
            <a:r>
              <a:rPr lang="en-AU" b="1" dirty="0" smtClean="0"/>
              <a:t>information – Accounting policies , Audit Management Letters</a:t>
            </a:r>
          </a:p>
          <a:p>
            <a:r>
              <a:rPr lang="en-AU" b="1" dirty="0"/>
              <a:t>Assets </a:t>
            </a:r>
            <a:r>
              <a:rPr lang="en-AU" b="1" dirty="0" smtClean="0"/>
              <a:t>– actual and contingent</a:t>
            </a:r>
          </a:p>
          <a:p>
            <a:r>
              <a:rPr lang="en-AU" b="1" dirty="0" smtClean="0"/>
              <a:t>Liabilities - </a:t>
            </a:r>
            <a:r>
              <a:rPr lang="en-AU" b="1" dirty="0"/>
              <a:t>actual and </a:t>
            </a:r>
            <a:r>
              <a:rPr lang="en-AU" b="1" dirty="0" smtClean="0"/>
              <a:t>contingent</a:t>
            </a:r>
          </a:p>
          <a:p>
            <a:r>
              <a:rPr lang="en-AU" b="1" dirty="0" smtClean="0"/>
              <a:t>Income Sources , current contracts</a:t>
            </a:r>
            <a:endParaRPr lang="en-AU" b="1" dirty="0"/>
          </a:p>
          <a:p>
            <a:r>
              <a:rPr lang="en-AU" b="1" dirty="0"/>
              <a:t>E</a:t>
            </a:r>
            <a:r>
              <a:rPr lang="en-AU" b="1" dirty="0" smtClean="0"/>
              <a:t>xpenses &amp; Contractual commitments</a:t>
            </a:r>
          </a:p>
          <a:p>
            <a:r>
              <a:rPr lang="en-AU" b="1" dirty="0"/>
              <a:t>Bequests and endowments</a:t>
            </a:r>
            <a:r>
              <a:rPr lang="en-AU" b="1" dirty="0" smtClean="0"/>
              <a:t>: continuity </a:t>
            </a:r>
          </a:p>
          <a:p>
            <a:r>
              <a:rPr lang="en-AU" b="1" dirty="0"/>
              <a:t>Post-merger </a:t>
            </a:r>
            <a:r>
              <a:rPr lang="en-AU" b="1" dirty="0" smtClean="0"/>
              <a:t>issues : Risks to Funding , tax concessions, DGR registration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559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Key points to resolve in merger negotiations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149515"/>
          </a:xfrm>
        </p:spPr>
        <p:txBody>
          <a:bodyPr>
            <a:normAutofit lnSpcReduction="10000"/>
          </a:bodyPr>
          <a:lstStyle/>
          <a:p>
            <a:r>
              <a:rPr lang="en-AU" sz="3600" b="1" dirty="0"/>
              <a:t>Timeline</a:t>
            </a:r>
            <a:r>
              <a:rPr lang="en-AU" sz="3600" b="1" dirty="0" smtClean="0"/>
              <a:t>:</a:t>
            </a:r>
          </a:p>
          <a:p>
            <a:r>
              <a:rPr lang="en-AU" sz="3600" b="1" dirty="0"/>
              <a:t>Mission and </a:t>
            </a:r>
            <a:r>
              <a:rPr lang="en-AU" sz="3600" b="1" dirty="0" smtClean="0"/>
              <a:t>vision</a:t>
            </a:r>
            <a:r>
              <a:rPr lang="en-AU" sz="3600" b="1" dirty="0"/>
              <a:t> </a:t>
            </a:r>
            <a:r>
              <a:rPr lang="en-AU" sz="3600" b="1" dirty="0" smtClean="0"/>
              <a:t>of the merged organisation or group</a:t>
            </a:r>
          </a:p>
          <a:p>
            <a:r>
              <a:rPr lang="en-AU" sz="3600" b="1" dirty="0" smtClean="0"/>
              <a:t>Board (s) </a:t>
            </a:r>
            <a:r>
              <a:rPr lang="en-AU" sz="3600" b="1" dirty="0"/>
              <a:t>of </a:t>
            </a:r>
            <a:r>
              <a:rPr lang="en-AU" sz="3600" b="1" dirty="0" smtClean="0"/>
              <a:t>Directors</a:t>
            </a:r>
            <a:r>
              <a:rPr lang="en-AU" sz="3600" b="1" dirty="0"/>
              <a:t> </a:t>
            </a:r>
            <a:r>
              <a:rPr lang="en-AU" sz="3600" b="1" dirty="0" smtClean="0"/>
              <a:t> &amp; Executive </a:t>
            </a:r>
            <a:r>
              <a:rPr lang="en-AU" sz="3600" b="1" dirty="0"/>
              <a:t>leadership</a:t>
            </a:r>
            <a:r>
              <a:rPr lang="en-AU" sz="3600" b="1" dirty="0" smtClean="0"/>
              <a:t>:</a:t>
            </a:r>
          </a:p>
          <a:p>
            <a:r>
              <a:rPr lang="en-AU" sz="3600" b="1" dirty="0" smtClean="0"/>
              <a:t>Budgets post merger</a:t>
            </a:r>
          </a:p>
          <a:p>
            <a:r>
              <a:rPr lang="en-AU" sz="3600" b="1" dirty="0"/>
              <a:t>Organization name</a:t>
            </a:r>
            <a:r>
              <a:rPr lang="en-AU" sz="3600" b="1" dirty="0" smtClean="0"/>
              <a:t>:</a:t>
            </a:r>
          </a:p>
          <a:p>
            <a:r>
              <a:rPr lang="en-AU" sz="3600" b="1" dirty="0"/>
              <a:t>Corporate structure</a:t>
            </a:r>
            <a:r>
              <a:rPr lang="en-AU" sz="3600" b="1" dirty="0" smtClean="0"/>
              <a:t>:</a:t>
            </a:r>
          </a:p>
          <a:p>
            <a:r>
              <a:rPr lang="en-AU" sz="3600" b="1" dirty="0" smtClean="0"/>
              <a:t>Programs &amp; Locations</a:t>
            </a:r>
          </a:p>
          <a:p>
            <a:r>
              <a:rPr lang="en-AU" sz="3600" b="1" dirty="0" smtClean="0"/>
              <a:t>Employees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12029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Charities &amp; Not-for-Profits:</a:t>
            </a:r>
            <a:br>
              <a:rPr lang="en-AU" dirty="0"/>
            </a:br>
            <a:r>
              <a:rPr lang="en-AU" dirty="0"/>
              <a:t>Mergers – 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Merger – two organisations become one</a:t>
            </a:r>
          </a:p>
          <a:p>
            <a:pPr lvl="1"/>
            <a:r>
              <a:rPr lang="en-AU" dirty="0" smtClean="0"/>
              <a:t>From the West Australian 8 March 2015 </a:t>
            </a:r>
          </a:p>
          <a:p>
            <a:pPr lvl="1"/>
            <a:r>
              <a:rPr lang="en-AU" sz="2600" b="1" dirty="0" smtClean="0"/>
              <a:t>“Youth groups join services together”</a:t>
            </a:r>
          </a:p>
          <a:p>
            <a:pPr lvl="1"/>
            <a:endParaRPr lang="en-AU" dirty="0" smtClean="0"/>
          </a:p>
          <a:p>
            <a:pPr marL="457200" lvl="1" indent="0">
              <a:buNone/>
            </a:pPr>
            <a:r>
              <a:rPr lang="en-AU" dirty="0" smtClean="0"/>
              <a:t>“Two Broome-based youth organisations will amalgamate this year to strengthen their position as service providers in the community.</a:t>
            </a:r>
          </a:p>
          <a:p>
            <a:pPr marL="457200" lvl="1" indent="0">
              <a:buNone/>
            </a:pPr>
            <a:endParaRPr lang="en-AU" dirty="0" smtClean="0"/>
          </a:p>
          <a:p>
            <a:pPr marL="457200" lvl="1" indent="0">
              <a:buNone/>
            </a:pPr>
            <a:r>
              <a:rPr lang="en-AU" b="1" dirty="0" smtClean="0"/>
              <a:t>Burdekin Youth in Action </a:t>
            </a:r>
            <a:r>
              <a:rPr lang="en-AU" dirty="0" smtClean="0"/>
              <a:t>and</a:t>
            </a:r>
            <a:r>
              <a:rPr lang="en-AU" b="1" dirty="0" smtClean="0"/>
              <a:t> Broome Youth Support Group </a:t>
            </a:r>
            <a:r>
              <a:rPr lang="en-AU" dirty="0" smtClean="0"/>
              <a:t>will merge to become the </a:t>
            </a:r>
            <a:r>
              <a:rPr lang="en-AU" b="1" dirty="0" smtClean="0"/>
              <a:t>Broome Youth and Families Hub</a:t>
            </a:r>
            <a:r>
              <a:rPr lang="en-AU" dirty="0" smtClean="0"/>
              <a:t>. ……..</a:t>
            </a:r>
          </a:p>
          <a:p>
            <a:pPr marL="457200" lvl="1" indent="0">
              <a:buNone/>
            </a:pPr>
            <a:r>
              <a:rPr lang="en-AU" dirty="0" smtClean="0"/>
              <a:t>“The amalgamation ensures that we retain local expertise and build our resilience against the changing funding environment, and is a means of keeping services available to the Broome community."</a:t>
            </a:r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80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Employees – Fair Work </a:t>
            </a:r>
            <a:r>
              <a:rPr lang="en-AU" b="1" dirty="0"/>
              <a:t>Act implications</a:t>
            </a:r>
            <a:br>
              <a:rPr lang="en-AU" b="1" dirty="0"/>
            </a:br>
            <a:r>
              <a:rPr lang="en-AU" b="1" dirty="0"/>
              <a:t>transfer of business</a:t>
            </a:r>
            <a:r>
              <a:rPr lang="en-AU" b="1" dirty="0" smtClean="0"/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442" y="1690688"/>
            <a:ext cx="10515600" cy="4950744"/>
          </a:xfrm>
        </p:spPr>
        <p:txBody>
          <a:bodyPr>
            <a:normAutofit lnSpcReduction="10000"/>
          </a:bodyPr>
          <a:lstStyle/>
          <a:p>
            <a:r>
              <a:rPr lang="en-AU" sz="3600" dirty="0" smtClean="0"/>
              <a:t>A Transfer of business may exist where amongst other considerations</a:t>
            </a:r>
          </a:p>
          <a:p>
            <a:pPr lvl="1"/>
            <a:r>
              <a:rPr lang="en-AU" sz="3200" dirty="0" smtClean="0"/>
              <a:t>Employees transfer into a new organisation or </a:t>
            </a:r>
            <a:endParaRPr lang="en-AU" sz="3200" dirty="0"/>
          </a:p>
          <a:p>
            <a:pPr marL="685800" lvl="2">
              <a:spcBef>
                <a:spcPts val="1000"/>
              </a:spcBef>
            </a:pPr>
            <a:r>
              <a:rPr lang="en-AU" sz="3200" dirty="0"/>
              <a:t>Where one entity having a controlling interest in the other</a:t>
            </a:r>
            <a:r>
              <a:rPr lang="en-AU" sz="3200" dirty="0" smtClean="0"/>
              <a:t>.</a:t>
            </a:r>
          </a:p>
          <a:p>
            <a:pPr marL="228600" lvl="1">
              <a:spcBef>
                <a:spcPts val="1000"/>
              </a:spcBef>
            </a:pPr>
            <a:r>
              <a:rPr lang="en-AU" sz="3600" dirty="0" smtClean="0"/>
              <a:t>Then </a:t>
            </a:r>
          </a:p>
          <a:p>
            <a:pPr marL="228600" lvl="1">
              <a:spcBef>
                <a:spcPts val="1000"/>
              </a:spcBef>
            </a:pPr>
            <a:r>
              <a:rPr lang="en-AU" sz="3600" b="1" dirty="0"/>
              <a:t>The Relevant industrial instrument comes with the transferring </a:t>
            </a:r>
            <a:r>
              <a:rPr lang="en-AU" sz="3600" b="1" dirty="0" smtClean="0"/>
              <a:t>employees </a:t>
            </a:r>
          </a:p>
          <a:p>
            <a:pPr marL="228600" lvl="1">
              <a:spcBef>
                <a:spcPts val="1000"/>
              </a:spcBef>
            </a:pPr>
            <a:r>
              <a:rPr lang="en-AU" sz="3600" b="1" dirty="0" smtClean="0"/>
              <a:t>Creating possible </a:t>
            </a:r>
            <a:r>
              <a:rPr lang="en-AU" sz="3600" b="1" dirty="0"/>
              <a:t>i</a:t>
            </a:r>
            <a:r>
              <a:rPr lang="en-AU" sz="3600" b="1" dirty="0" smtClean="0"/>
              <a:t>nequities between staff doing same or similar work</a:t>
            </a:r>
            <a:endParaRPr lang="en-AU" sz="3600" b="1" dirty="0"/>
          </a:p>
          <a:p>
            <a:pPr marL="228600" lvl="1">
              <a:spcBef>
                <a:spcPts val="1000"/>
              </a:spcBef>
            </a:pPr>
            <a:endParaRPr lang="en-AU" sz="3600" dirty="0"/>
          </a:p>
          <a:p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21884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Employees: </a:t>
            </a:r>
            <a:r>
              <a:rPr lang="en-AU" b="1" dirty="0" smtClean="0"/>
              <a:t>entitlements </a:t>
            </a:r>
            <a:r>
              <a:rPr lang="en-AU" b="1" dirty="0"/>
              <a:t>on a transfer of business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15" y="1825625"/>
            <a:ext cx="11001674" cy="4351338"/>
          </a:xfrm>
        </p:spPr>
        <p:txBody>
          <a:bodyPr>
            <a:normAutofit/>
          </a:bodyPr>
          <a:lstStyle/>
          <a:p>
            <a:r>
              <a:rPr lang="en-AU" sz="3200" dirty="0" smtClean="0"/>
              <a:t>Generally</a:t>
            </a:r>
            <a:r>
              <a:rPr lang="en-AU" sz="3200" dirty="0"/>
              <a:t>, </a:t>
            </a:r>
            <a:r>
              <a:rPr lang="en-AU" sz="3200" dirty="0" smtClean="0"/>
              <a:t>service </a:t>
            </a:r>
            <a:r>
              <a:rPr lang="en-AU" sz="3200" dirty="0"/>
              <a:t>with </a:t>
            </a:r>
            <a:r>
              <a:rPr lang="en-AU" sz="3200" dirty="0" smtClean="0"/>
              <a:t>old </a:t>
            </a:r>
            <a:r>
              <a:rPr lang="en-AU" sz="3200" dirty="0"/>
              <a:t>employer counts as service with </a:t>
            </a:r>
            <a:r>
              <a:rPr lang="en-AU" sz="3200" dirty="0" smtClean="0"/>
              <a:t>new</a:t>
            </a:r>
          </a:p>
          <a:p>
            <a:r>
              <a:rPr lang="en-AU" sz="3200" dirty="0" smtClean="0"/>
              <a:t>The </a:t>
            </a:r>
            <a:r>
              <a:rPr lang="en-AU" sz="3200" dirty="0"/>
              <a:t>old employer may be under an obligation to pay the affected employees their accrued entitlements (such as annual leave or redundancy</a:t>
            </a:r>
            <a:r>
              <a:rPr lang="en-AU" sz="3200" dirty="0" smtClean="0"/>
              <a:t>) before transfer,</a:t>
            </a:r>
          </a:p>
          <a:p>
            <a:r>
              <a:rPr lang="en-AU" sz="3200" dirty="0" smtClean="0"/>
              <a:t> If </a:t>
            </a:r>
            <a:r>
              <a:rPr lang="en-AU" sz="3200" dirty="0"/>
              <a:t>the employee has already received entitlements based on service from the old employer, </a:t>
            </a:r>
            <a:endParaRPr lang="en-AU" sz="3200" dirty="0" smtClean="0"/>
          </a:p>
          <a:p>
            <a:pPr lvl="1"/>
            <a:r>
              <a:rPr lang="en-AU" dirty="0" smtClean="0"/>
              <a:t>that </a:t>
            </a:r>
            <a:r>
              <a:rPr lang="en-AU" dirty="0"/>
              <a:t>service is not counted again in determining entitlements with the new employer. </a:t>
            </a:r>
          </a:p>
        </p:txBody>
      </p:sp>
    </p:spTree>
    <p:extLst>
      <p:ext uri="{BB962C8B-B14F-4D97-AF65-F5344CB8AC3E}">
        <p14:creationId xmlns:p14="http://schemas.microsoft.com/office/powerpoint/2010/main" val="183802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Employees: </a:t>
            </a:r>
            <a:r>
              <a:rPr lang="en-AU" b="1" dirty="0"/>
              <a:t>employment records on a transfer of business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 smtClean="0"/>
              <a:t>The </a:t>
            </a:r>
            <a:r>
              <a:rPr lang="en-AU" sz="3200" dirty="0"/>
              <a:t>Fair Work Regulations 2009 </a:t>
            </a:r>
            <a:endParaRPr lang="en-AU" sz="3200" dirty="0" smtClean="0"/>
          </a:p>
          <a:p>
            <a:r>
              <a:rPr lang="en-AU" sz="3200" dirty="0" smtClean="0"/>
              <a:t>The </a:t>
            </a:r>
            <a:r>
              <a:rPr lang="en-AU" sz="3200" dirty="0"/>
              <a:t>old employer is required to </a:t>
            </a:r>
            <a:endParaRPr lang="en-AU" sz="3200" dirty="0" smtClean="0"/>
          </a:p>
          <a:p>
            <a:r>
              <a:rPr lang="en-AU" sz="3200" dirty="0" smtClean="0"/>
              <a:t>transfer </a:t>
            </a:r>
            <a:r>
              <a:rPr lang="en-AU" sz="3200" dirty="0"/>
              <a:t>the employment record for each transferring employee at the time the connection between the two employers occurs </a:t>
            </a:r>
            <a:endParaRPr lang="en-AU" sz="3200" dirty="0" smtClean="0"/>
          </a:p>
          <a:p>
            <a:r>
              <a:rPr lang="en-AU" sz="3200" dirty="0" smtClean="0"/>
              <a:t>to </a:t>
            </a:r>
            <a:r>
              <a:rPr lang="en-AU" sz="3200" dirty="0"/>
              <a:t>be kept by the new employer for seven years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750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ACNC Act 2012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1053"/>
          </a:xfrm>
        </p:spPr>
        <p:txBody>
          <a:bodyPr>
            <a:normAutofit/>
          </a:bodyPr>
          <a:lstStyle/>
          <a:p>
            <a:r>
              <a:rPr lang="en-AU" sz="3600" dirty="0"/>
              <a:t>You cannot merge a</a:t>
            </a:r>
            <a:r>
              <a:rPr lang="en-AU" sz="3600" dirty="0" smtClean="0"/>
              <a:t> </a:t>
            </a:r>
            <a:r>
              <a:rPr lang="en-AU" sz="3600" dirty="0"/>
              <a:t>charity with an organisation that is not a registered charity or is a for-profit business </a:t>
            </a:r>
            <a:r>
              <a:rPr lang="en-AU" sz="3600" dirty="0" smtClean="0"/>
              <a:t> </a:t>
            </a:r>
          </a:p>
          <a:p>
            <a:r>
              <a:rPr lang="en-AU" sz="3600" dirty="0" smtClean="0"/>
              <a:t>this </a:t>
            </a:r>
            <a:r>
              <a:rPr lang="en-AU" sz="3600" dirty="0"/>
              <a:t>may breach the ACNC Act and the </a:t>
            </a:r>
            <a:r>
              <a:rPr lang="en-AU" sz="3600" dirty="0">
                <a:hlinkClick r:id="rId3"/>
              </a:rPr>
              <a:t>ACNC governance standards</a:t>
            </a:r>
            <a:r>
              <a:rPr lang="en-AU" sz="3600" dirty="0"/>
              <a:t> for </a:t>
            </a:r>
            <a:r>
              <a:rPr lang="en-AU" sz="3600" dirty="0" smtClean="0"/>
              <a:t>charities </a:t>
            </a:r>
          </a:p>
          <a:p>
            <a:r>
              <a:rPr lang="en-AU" sz="3600" dirty="0" smtClean="0"/>
              <a:t>The Parent must be a registered charity</a:t>
            </a:r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25420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ACNC ACT 2012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865"/>
            <a:ext cx="10515600" cy="4671428"/>
          </a:xfrm>
        </p:spPr>
        <p:txBody>
          <a:bodyPr>
            <a:noAutofit/>
          </a:bodyPr>
          <a:lstStyle/>
          <a:p>
            <a:r>
              <a:rPr lang="en-AU" sz="3200" b="1" dirty="0"/>
              <a:t>Notifying the ACNC  : </a:t>
            </a:r>
            <a:r>
              <a:rPr lang="en-AU" sz="3200" dirty="0"/>
              <a:t>When you merge your charity, : </a:t>
            </a:r>
          </a:p>
          <a:p>
            <a:pPr lvl="1"/>
            <a:r>
              <a:rPr lang="en-AU" sz="3200" dirty="0"/>
              <a:t>name</a:t>
            </a:r>
          </a:p>
          <a:p>
            <a:pPr lvl="1"/>
            <a:r>
              <a:rPr lang="en-AU" sz="3200" dirty="0"/>
              <a:t>legal structure</a:t>
            </a:r>
          </a:p>
          <a:p>
            <a:pPr lvl="1"/>
            <a:r>
              <a:rPr lang="en-AU" sz="3200" dirty="0">
                <a:hlinkClick r:id="rId3"/>
              </a:rPr>
              <a:t>charitable purposes</a:t>
            </a:r>
            <a:endParaRPr lang="en-AU" sz="3200" dirty="0"/>
          </a:p>
          <a:p>
            <a:pPr lvl="1"/>
            <a:r>
              <a:rPr lang="en-AU" sz="3200" dirty="0">
                <a:hlinkClick r:id="rId4"/>
              </a:rPr>
              <a:t>governing documents</a:t>
            </a:r>
            <a:endParaRPr lang="en-AU" sz="3200" dirty="0"/>
          </a:p>
          <a:p>
            <a:pPr lvl="1"/>
            <a:r>
              <a:rPr lang="en-AU" sz="3200" dirty="0">
                <a:hlinkClick r:id="rId5"/>
              </a:rPr>
              <a:t>responsible persons</a:t>
            </a:r>
            <a:r>
              <a:rPr lang="en-AU" sz="3200" dirty="0"/>
              <a:t>, and </a:t>
            </a:r>
          </a:p>
          <a:p>
            <a:pPr lvl="1"/>
            <a:r>
              <a:rPr lang="en-AU" sz="3200" dirty="0"/>
              <a:t>address for service</a:t>
            </a:r>
            <a:r>
              <a:rPr lang="en-AU" sz="3200" dirty="0" smtClean="0"/>
              <a:t>.</a:t>
            </a:r>
            <a:endParaRPr lang="en-AU" sz="3200" dirty="0"/>
          </a:p>
          <a:p>
            <a:r>
              <a:rPr lang="en-AU" sz="3200" dirty="0" smtClean="0"/>
              <a:t>May be a re assessment of charity registrations By ACNC</a:t>
            </a:r>
          </a:p>
          <a:p>
            <a:r>
              <a:rPr lang="en-AU" sz="3200" dirty="0" smtClean="0"/>
              <a:t>And eligibility of tax concessions &amp; DGR entitlements By ATO</a:t>
            </a:r>
          </a:p>
        </p:txBody>
      </p:sp>
    </p:spTree>
    <p:extLst>
      <p:ext uri="{BB962C8B-B14F-4D97-AF65-F5344CB8AC3E}">
        <p14:creationId xmlns:p14="http://schemas.microsoft.com/office/powerpoint/2010/main" val="4557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- Key Questions about a merger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</a:t>
            </a:r>
            <a:r>
              <a:rPr lang="en-AU" dirty="0"/>
              <a:t>Is merger really in the best interests of </a:t>
            </a:r>
            <a:r>
              <a:rPr lang="en-AU" dirty="0" smtClean="0"/>
              <a:t>the people being served? </a:t>
            </a:r>
            <a:r>
              <a:rPr lang="en-AU" dirty="0"/>
              <a:t>Why?</a:t>
            </a:r>
          </a:p>
          <a:p>
            <a:r>
              <a:rPr lang="en-AU" dirty="0" smtClean="0"/>
              <a:t> </a:t>
            </a:r>
            <a:r>
              <a:rPr lang="en-AU" dirty="0"/>
              <a:t>Is there a better way of achieving the desired end result?</a:t>
            </a:r>
          </a:p>
          <a:p>
            <a:r>
              <a:rPr lang="en-AU" dirty="0" smtClean="0"/>
              <a:t>Can </a:t>
            </a:r>
            <a:r>
              <a:rPr lang="en-AU" dirty="0"/>
              <a:t>the merger </a:t>
            </a:r>
            <a:r>
              <a:rPr lang="en-AU" dirty="0" smtClean="0"/>
              <a:t>partners  </a:t>
            </a:r>
            <a:r>
              <a:rPr lang="en-AU" dirty="0"/>
              <a:t>really work effectively </a:t>
            </a:r>
            <a:r>
              <a:rPr lang="en-AU" dirty="0" smtClean="0"/>
              <a:t>together?</a:t>
            </a:r>
            <a:endParaRPr lang="en-AU" dirty="0"/>
          </a:p>
          <a:p>
            <a:r>
              <a:rPr lang="en-AU" dirty="0" smtClean="0"/>
              <a:t>What </a:t>
            </a:r>
            <a:r>
              <a:rPr lang="en-AU" dirty="0"/>
              <a:t>will key stakeholders such as beneficiaries, funders</a:t>
            </a:r>
            <a:r>
              <a:rPr lang="en-AU" dirty="0" smtClean="0"/>
              <a:t>, employees </a:t>
            </a:r>
            <a:r>
              <a:rPr lang="en-AU" dirty="0"/>
              <a:t>and volunteers think?</a:t>
            </a:r>
          </a:p>
          <a:p>
            <a:r>
              <a:rPr lang="en-AU" dirty="0" smtClean="0"/>
              <a:t>What </a:t>
            </a:r>
            <a:r>
              <a:rPr lang="en-AU" dirty="0"/>
              <a:t>will be the costs of merger and how do these compare </a:t>
            </a:r>
            <a:r>
              <a:rPr lang="en-AU" dirty="0" smtClean="0"/>
              <a:t>with the </a:t>
            </a:r>
            <a:r>
              <a:rPr lang="en-AU" dirty="0"/>
              <a:t>expected savings</a:t>
            </a:r>
            <a:r>
              <a:rPr lang="en-AU" dirty="0" smtClean="0"/>
              <a:t>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928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Summary - Key Questions about a merger</a:t>
            </a:r>
            <a:endParaRPr lang="en-AU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How much time and effort is this going to take? </a:t>
            </a:r>
          </a:p>
          <a:p>
            <a:r>
              <a:rPr lang="en-AU" sz="3200" dirty="0"/>
              <a:t>What is the impact of this on service delivery?</a:t>
            </a:r>
          </a:p>
          <a:p>
            <a:r>
              <a:rPr lang="en-AU" sz="3200" dirty="0"/>
              <a:t>Are there any risks with the merger partner?</a:t>
            </a:r>
          </a:p>
          <a:p>
            <a:r>
              <a:rPr lang="en-AU" sz="3200" dirty="0"/>
              <a:t> If member consent is required – how are we going to obtain this?</a:t>
            </a:r>
          </a:p>
          <a:p>
            <a:r>
              <a:rPr lang="en-AU" sz="3200" dirty="0"/>
              <a:t>What if it all goes wrong?</a:t>
            </a:r>
          </a:p>
          <a:p>
            <a:r>
              <a:rPr lang="en-AU" sz="3200" dirty="0" smtClean="0"/>
              <a:t>Directors  need to weigh both sides and regularly review their position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400869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Acknowledgements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Miles &amp; Oakley Lawyers :  “ Merger Toolkit :</a:t>
            </a:r>
            <a:r>
              <a:rPr lang="en-AU" b="1" dirty="0" smtClean="0"/>
              <a:t>A </a:t>
            </a:r>
            <a:r>
              <a:rPr lang="en-AU" b="1" dirty="0"/>
              <a:t>practical legal guide for </a:t>
            </a:r>
            <a:r>
              <a:rPr lang="en-AU" b="1" dirty="0" smtClean="0"/>
              <a:t>charities </a:t>
            </a:r>
            <a:r>
              <a:rPr lang="en-AU" b="1" dirty="0"/>
              <a:t>and not-for-profits </a:t>
            </a:r>
            <a:r>
              <a:rPr lang="en-AU" b="1" dirty="0" smtClean="0"/>
              <a:t>“</a:t>
            </a:r>
          </a:p>
          <a:p>
            <a:r>
              <a:rPr lang="en-AU" b="1" dirty="0" smtClean="0"/>
              <a:t>Sayer Vincent : Chartered Accountants: “Mergers made simple”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925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Charities &amp; Not-for-Profits:</a:t>
            </a:r>
            <a:br>
              <a:rPr lang="en-AU" dirty="0"/>
            </a:br>
            <a:r>
              <a:rPr lang="en-AU" dirty="0" smtClean="0"/>
              <a:t>Acquisition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Charity A takes over the contracts previously delivered by Charity B</a:t>
            </a:r>
          </a:p>
          <a:p>
            <a:r>
              <a:rPr lang="en-AU" dirty="0" smtClean="0"/>
              <a:t>Charity A agrees to take over the employment obligations in relation to certain staff </a:t>
            </a:r>
          </a:p>
          <a:p>
            <a:r>
              <a:rPr lang="en-AU" dirty="0" smtClean="0"/>
              <a:t>Charity A says it will do so if it receives $ XXX,000 </a:t>
            </a:r>
            <a:r>
              <a:rPr lang="en-AU" dirty="0"/>
              <a:t>to cover </a:t>
            </a:r>
          </a:p>
          <a:p>
            <a:pPr lvl="1"/>
            <a:r>
              <a:rPr lang="en-AU" dirty="0"/>
              <a:t>the financial risk and</a:t>
            </a:r>
          </a:p>
          <a:p>
            <a:pPr lvl="1"/>
            <a:r>
              <a:rPr lang="en-AU" dirty="0"/>
              <a:t>employee liabilities transferred to Charity A</a:t>
            </a:r>
          </a:p>
          <a:p>
            <a:r>
              <a:rPr lang="en-AU" dirty="0" smtClean="0"/>
              <a:t>Charity B donates/ pays  funds to Charity A</a:t>
            </a:r>
          </a:p>
          <a:p>
            <a:r>
              <a:rPr lang="en-AU" dirty="0" smtClean="0"/>
              <a:t>Charity B winds up and distributes its surplus property to other charities</a:t>
            </a:r>
          </a:p>
          <a:p>
            <a:r>
              <a:rPr lang="en-AU" dirty="0" smtClean="0"/>
              <a:t>In this case A has been paid by B to take over the programs and staff.</a:t>
            </a:r>
          </a:p>
          <a:p>
            <a:r>
              <a:rPr lang="en-AU" dirty="0" smtClean="0"/>
              <a:t>This is an acquisition as the two entities are not becoming one.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51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Another example of Acquisition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College A is in financial difficulty but is a registered school </a:t>
            </a:r>
          </a:p>
          <a:p>
            <a:r>
              <a:rPr lang="en-AU" dirty="0" smtClean="0"/>
              <a:t>College A has net liabilities of $300,000</a:t>
            </a:r>
          </a:p>
          <a:p>
            <a:r>
              <a:rPr lang="en-AU" dirty="0" smtClean="0"/>
              <a:t>College B agrees to takeover College A and pays $300,000 to allow the continuity of the registered school site.</a:t>
            </a:r>
          </a:p>
          <a:p>
            <a:r>
              <a:rPr lang="en-AU" dirty="0" smtClean="0"/>
              <a:t>College B has acquired College A.</a:t>
            </a:r>
          </a:p>
          <a:p>
            <a:r>
              <a:rPr lang="en-AU" dirty="0" smtClean="0"/>
              <a:t>College B would reflect $300,000 as Goodwill in its financial accounts.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78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Common Scenarios For </a:t>
            </a:r>
            <a:r>
              <a:rPr lang="en-AU" dirty="0" smtClean="0"/>
              <a:t>Exploring </a:t>
            </a:r>
            <a:r>
              <a:rPr lang="en-AU" dirty="0"/>
              <a:t>a Merger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A </a:t>
            </a:r>
            <a:r>
              <a:rPr lang="en-AU" b="1" dirty="0"/>
              <a:t>financial crisis or the belief that a crisis is nearing;</a:t>
            </a:r>
          </a:p>
          <a:p>
            <a:r>
              <a:rPr lang="en-AU" b="1" dirty="0" smtClean="0"/>
              <a:t>The </a:t>
            </a:r>
            <a:r>
              <a:rPr lang="en-AU" b="1" dirty="0"/>
              <a:t>departure of an executive director;</a:t>
            </a:r>
          </a:p>
          <a:p>
            <a:r>
              <a:rPr lang="en-AU" b="1" dirty="0" smtClean="0"/>
              <a:t>A </a:t>
            </a:r>
            <a:r>
              <a:rPr lang="en-AU" b="1" dirty="0"/>
              <a:t>proactive move to reduce competition;</a:t>
            </a:r>
          </a:p>
          <a:p>
            <a:r>
              <a:rPr lang="en-AU" b="1" dirty="0" smtClean="0"/>
              <a:t>A </a:t>
            </a:r>
            <a:r>
              <a:rPr lang="en-AU" b="1" dirty="0"/>
              <a:t>growth strategy arising from a strategic plan;</a:t>
            </a:r>
          </a:p>
          <a:p>
            <a:r>
              <a:rPr lang="en-AU" b="1" dirty="0" smtClean="0"/>
              <a:t>A </a:t>
            </a:r>
            <a:r>
              <a:rPr lang="en-AU" b="1" dirty="0"/>
              <a:t>struggle to recruit or retain staff or board talent;</a:t>
            </a:r>
          </a:p>
          <a:p>
            <a:r>
              <a:rPr lang="en-AU" b="1" dirty="0" smtClean="0"/>
              <a:t>The </a:t>
            </a:r>
            <a:r>
              <a:rPr lang="en-AU" b="1" dirty="0"/>
              <a:t>suggestion of a funder interested in consolidation in the field;</a:t>
            </a:r>
          </a:p>
          <a:p>
            <a:r>
              <a:rPr lang="en-AU" b="1" dirty="0" smtClean="0"/>
              <a:t>A </a:t>
            </a:r>
            <a:r>
              <a:rPr lang="en-AU" b="1" dirty="0"/>
              <a:t>request to merge from another organization.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886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Good reasons to Merge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864"/>
            <a:ext cx="10515600" cy="4968367"/>
          </a:xfrm>
        </p:spPr>
        <p:txBody>
          <a:bodyPr>
            <a:noAutofit/>
          </a:bodyPr>
          <a:lstStyle/>
          <a:p>
            <a:r>
              <a:rPr lang="en-AU" dirty="0" smtClean="0"/>
              <a:t>To save</a:t>
            </a:r>
            <a:r>
              <a:rPr lang="en-AU" b="1" dirty="0" smtClean="0"/>
              <a:t> </a:t>
            </a:r>
            <a:r>
              <a:rPr lang="en-AU" b="1" dirty="0"/>
              <a:t>overheads </a:t>
            </a:r>
            <a:endParaRPr lang="en-AU" b="1" dirty="0" smtClean="0"/>
          </a:p>
          <a:p>
            <a:r>
              <a:rPr lang="en-AU" dirty="0" smtClean="0"/>
              <a:t>To</a:t>
            </a:r>
            <a:r>
              <a:rPr lang="en-AU" b="1" dirty="0" smtClean="0"/>
              <a:t> </a:t>
            </a:r>
            <a:r>
              <a:rPr lang="en-AU" dirty="0" smtClean="0"/>
              <a:t>achieve </a:t>
            </a:r>
            <a:r>
              <a:rPr lang="en-AU" dirty="0"/>
              <a:t>economies of scale &amp;</a:t>
            </a:r>
            <a:r>
              <a:rPr lang="en-AU" dirty="0" smtClean="0"/>
              <a:t> improve levels </a:t>
            </a:r>
            <a:r>
              <a:rPr lang="en-AU" dirty="0"/>
              <a:t>of service </a:t>
            </a:r>
            <a:endParaRPr lang="en-AU" dirty="0" smtClean="0"/>
          </a:p>
          <a:p>
            <a:r>
              <a:rPr lang="en-AU" dirty="0" smtClean="0"/>
              <a:t>A </a:t>
            </a:r>
            <a:r>
              <a:rPr lang="en-AU" dirty="0"/>
              <a:t>failing charity needs to be rescued </a:t>
            </a:r>
            <a:r>
              <a:rPr lang="en-AU" dirty="0" smtClean="0"/>
              <a:t>in </a:t>
            </a:r>
            <a:r>
              <a:rPr lang="en-AU" dirty="0"/>
              <a:t>order </a:t>
            </a:r>
            <a:r>
              <a:rPr lang="en-AU" dirty="0" smtClean="0"/>
              <a:t>to maintain </a:t>
            </a:r>
            <a:r>
              <a:rPr lang="en-AU" dirty="0"/>
              <a:t>services</a:t>
            </a:r>
          </a:p>
          <a:p>
            <a:r>
              <a:rPr lang="en-AU" dirty="0"/>
              <a:t>T</a:t>
            </a:r>
            <a:r>
              <a:rPr lang="en-AU" dirty="0" smtClean="0"/>
              <a:t>o </a:t>
            </a:r>
            <a:r>
              <a:rPr lang="en-AU" dirty="0"/>
              <a:t>raise </a:t>
            </a:r>
            <a:r>
              <a:rPr lang="en-AU" dirty="0" smtClean="0"/>
              <a:t>their public </a:t>
            </a:r>
            <a:r>
              <a:rPr lang="en-AU" dirty="0"/>
              <a:t>profile and increase </a:t>
            </a:r>
            <a:r>
              <a:rPr lang="en-AU" dirty="0" smtClean="0"/>
              <a:t> </a:t>
            </a:r>
            <a:r>
              <a:rPr lang="en-AU" dirty="0"/>
              <a:t>influence</a:t>
            </a:r>
            <a:r>
              <a:rPr lang="en-AU" dirty="0" smtClean="0"/>
              <a:t>.</a:t>
            </a:r>
          </a:p>
          <a:p>
            <a:r>
              <a:rPr lang="en-AU" dirty="0"/>
              <a:t>Stronger board of directors and better </a:t>
            </a:r>
            <a:r>
              <a:rPr lang="en-AU" dirty="0" smtClean="0"/>
              <a:t>future board recruitment</a:t>
            </a:r>
          </a:p>
          <a:p>
            <a:r>
              <a:rPr lang="en-AU" dirty="0"/>
              <a:t>Stronger strategic positioning with clients, funders, competitors </a:t>
            </a:r>
            <a:r>
              <a:rPr lang="en-AU" dirty="0" smtClean="0"/>
              <a:t>and policymakers</a:t>
            </a:r>
          </a:p>
          <a:p>
            <a:r>
              <a:rPr lang="en-AU" dirty="0"/>
              <a:t>Stronger management staff and better positioning for </a:t>
            </a:r>
            <a:r>
              <a:rPr lang="en-AU" dirty="0" smtClean="0"/>
              <a:t>executive recruitment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269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Myths </a:t>
            </a:r>
            <a:r>
              <a:rPr lang="en-AU" dirty="0" smtClean="0"/>
              <a:t>About Charities Mergers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Mergers save money by reducing administrative costs</a:t>
            </a:r>
            <a:r>
              <a:rPr lang="en-AU" dirty="0" smtClean="0"/>
              <a:t>.</a:t>
            </a:r>
          </a:p>
          <a:p>
            <a:r>
              <a:rPr lang="en-AU" dirty="0"/>
              <a:t>There are too many </a:t>
            </a:r>
            <a:r>
              <a:rPr lang="en-AU" dirty="0" smtClean="0"/>
              <a:t>charities and not-for-profits.</a:t>
            </a:r>
          </a:p>
          <a:p>
            <a:r>
              <a:rPr lang="en-AU" dirty="0"/>
              <a:t>A merger combines two equal parties</a:t>
            </a:r>
            <a:r>
              <a:rPr lang="en-AU" dirty="0" smtClean="0"/>
              <a:t>.</a:t>
            </a:r>
          </a:p>
          <a:p>
            <a:r>
              <a:rPr lang="en-AU" dirty="0"/>
              <a:t>The Merger Agreement must resolve all the questions</a:t>
            </a:r>
            <a:r>
              <a:rPr lang="en-AU" dirty="0" smtClean="0"/>
              <a:t>.</a:t>
            </a:r>
          </a:p>
          <a:p>
            <a:r>
              <a:rPr lang="en-AU" dirty="0"/>
              <a:t>The merged </a:t>
            </a:r>
            <a:r>
              <a:rPr lang="en-AU" dirty="0" smtClean="0"/>
              <a:t>organisation </a:t>
            </a:r>
            <a:r>
              <a:rPr lang="en-AU" dirty="0"/>
              <a:t>will be stronger than the sum of the two </a:t>
            </a:r>
            <a:r>
              <a:rPr lang="en-AU" dirty="0" smtClean="0"/>
              <a:t>pre-merger </a:t>
            </a:r>
            <a:r>
              <a:rPr lang="en-AU" dirty="0" smtClean="0"/>
              <a:t>organisations</a:t>
            </a:r>
            <a:r>
              <a:rPr lang="en-A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57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Alternatives to </a:t>
            </a:r>
            <a:r>
              <a:rPr lang="en-AU" b="1" dirty="0" smtClean="0"/>
              <a:t>merger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990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AU" b="1" dirty="0"/>
              <a:t>Informal arrangements </a:t>
            </a:r>
            <a:r>
              <a:rPr lang="en-AU" dirty="0"/>
              <a:t>such as joint committees, </a:t>
            </a:r>
            <a:r>
              <a:rPr lang="en-AU" dirty="0" smtClean="0"/>
              <a:t>information sharing</a:t>
            </a:r>
            <a:r>
              <a:rPr lang="en-AU" dirty="0"/>
              <a:t>, advice and support networks</a:t>
            </a:r>
          </a:p>
          <a:p>
            <a:r>
              <a:rPr lang="en-AU" b="1" dirty="0" smtClean="0"/>
              <a:t>Sharing </a:t>
            </a:r>
            <a:r>
              <a:rPr lang="en-AU" b="1" dirty="0"/>
              <a:t>of resources </a:t>
            </a:r>
            <a:r>
              <a:rPr lang="en-AU" dirty="0"/>
              <a:t>under a formal agreement such as </a:t>
            </a:r>
            <a:r>
              <a:rPr lang="en-AU" dirty="0" smtClean="0"/>
              <a:t>sharing premises</a:t>
            </a:r>
            <a:r>
              <a:rPr lang="en-AU" dirty="0"/>
              <a:t>, assets or staff, outsourcing arrangements, </a:t>
            </a:r>
            <a:r>
              <a:rPr lang="en-AU" dirty="0" smtClean="0"/>
              <a:t>jointly arranged </a:t>
            </a:r>
            <a:r>
              <a:rPr lang="en-AU" dirty="0"/>
              <a:t>events and joint bids for funding</a:t>
            </a:r>
          </a:p>
          <a:p>
            <a:r>
              <a:rPr lang="en-AU" b="1" dirty="0" smtClean="0"/>
              <a:t>Setting </a:t>
            </a:r>
            <a:r>
              <a:rPr lang="en-AU" b="1" dirty="0"/>
              <a:t>up a separate legal entity to undertake a joint project</a:t>
            </a:r>
            <a:r>
              <a:rPr lang="en-AU" dirty="0"/>
              <a:t>, </a:t>
            </a:r>
            <a:r>
              <a:rPr lang="en-AU" dirty="0" smtClean="0"/>
              <a:t>for example </a:t>
            </a:r>
            <a:r>
              <a:rPr lang="en-AU" dirty="0"/>
              <a:t>a joint venture company set up to own and manage </a:t>
            </a:r>
            <a:r>
              <a:rPr lang="en-AU" dirty="0" smtClean="0"/>
              <a:t>a shared </a:t>
            </a:r>
            <a:r>
              <a:rPr lang="en-AU" dirty="0"/>
              <a:t>asset</a:t>
            </a:r>
          </a:p>
          <a:p>
            <a:r>
              <a:rPr lang="en-AU" b="1" dirty="0" smtClean="0"/>
              <a:t>Federations</a:t>
            </a:r>
            <a:r>
              <a:rPr lang="en-AU" dirty="0" smtClean="0"/>
              <a:t> </a:t>
            </a:r>
            <a:r>
              <a:rPr lang="en-AU" dirty="0"/>
              <a:t>where similar charities join together to </a:t>
            </a:r>
            <a:r>
              <a:rPr lang="en-AU" dirty="0" smtClean="0"/>
              <a:t>co-operate closely </a:t>
            </a:r>
            <a:r>
              <a:rPr lang="en-AU" dirty="0"/>
              <a:t>whilst remaining legally </a:t>
            </a:r>
            <a:r>
              <a:rPr lang="en-AU" dirty="0" smtClean="0"/>
              <a:t>independent</a:t>
            </a:r>
          </a:p>
          <a:p>
            <a:r>
              <a:rPr lang="en-AU" b="1" dirty="0" smtClean="0"/>
              <a:t>Closing or Winding up.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27667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Particular Control Problems for Associations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The Associations Act 1987 &amp; the proposed new Act requires a minimum of six members</a:t>
            </a:r>
          </a:p>
          <a:p>
            <a:r>
              <a:rPr lang="en-AU" dirty="0" smtClean="0"/>
              <a:t>The constitution may be modified to admit corporate members</a:t>
            </a:r>
          </a:p>
          <a:p>
            <a:r>
              <a:rPr lang="en-AU" dirty="0"/>
              <a:t>W</a:t>
            </a:r>
            <a:r>
              <a:rPr lang="en-AU" dirty="0" smtClean="0"/>
              <a:t>here control is through the membership rather than the constitution</a:t>
            </a:r>
          </a:p>
          <a:p>
            <a:r>
              <a:rPr lang="en-AU" dirty="0" smtClean="0"/>
              <a:t>And where all the entities are Associations</a:t>
            </a:r>
          </a:p>
          <a:p>
            <a:r>
              <a:rPr lang="en-AU" dirty="0" smtClean="0"/>
              <a:t>There will </a:t>
            </a:r>
            <a:r>
              <a:rPr lang="en-AU" dirty="0"/>
              <a:t>n</a:t>
            </a:r>
            <a:r>
              <a:rPr lang="en-AU" dirty="0" smtClean="0"/>
              <a:t>eed to be</a:t>
            </a:r>
          </a:p>
          <a:p>
            <a:r>
              <a:rPr lang="en-AU" dirty="0" smtClean="0"/>
              <a:t>a mix of individuals </a:t>
            </a:r>
            <a:r>
              <a:rPr lang="en-AU" smtClean="0"/>
              <a:t>and /or </a:t>
            </a:r>
            <a:r>
              <a:rPr lang="en-AU" dirty="0" smtClean="0"/>
              <a:t>corporate members of either the parent or the subsidiary</a:t>
            </a:r>
          </a:p>
          <a:p>
            <a:r>
              <a:rPr lang="en-AU" dirty="0" smtClean="0"/>
              <a:t>Much easier to use organisations incorporated as Companies under the Corporations Act 2001 to simplify control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74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1590</Words>
  <Application>Microsoft Office PowerPoint</Application>
  <PresentationFormat>Widescreen</PresentationFormat>
  <Paragraphs>249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Charities &amp; Not-for-Profits Mergers and Acquisitions: Precedents and Practicalities </vt:lpstr>
      <vt:lpstr>Charities &amp; Not-for-Profits: Mergers – Example </vt:lpstr>
      <vt:lpstr>Charities &amp; Not-for-Profits: Acquisition</vt:lpstr>
      <vt:lpstr>Another example of Acquisition</vt:lpstr>
      <vt:lpstr>Common Scenarios For Exploring a Merger</vt:lpstr>
      <vt:lpstr>Good reasons to Merge</vt:lpstr>
      <vt:lpstr>Myths About Charities Mergers</vt:lpstr>
      <vt:lpstr>Alternatives to merger</vt:lpstr>
      <vt:lpstr>Particular Control Problems for Associations</vt:lpstr>
      <vt:lpstr>Merger Options – Transfer of responsibilities &amp; surplus assets</vt:lpstr>
      <vt:lpstr>Merger Options – Becoming a Subsidiary</vt:lpstr>
      <vt:lpstr>Merger Options – New parent entity </vt:lpstr>
      <vt:lpstr>Merger options - New entity and Entities “A” and “B” cease to exist </vt:lpstr>
      <vt:lpstr>The Merger process</vt:lpstr>
      <vt:lpstr>Feasibility study</vt:lpstr>
      <vt:lpstr>Memorandum of understanding - key points </vt:lpstr>
      <vt:lpstr>Memorandum of understanding – contd.</vt:lpstr>
      <vt:lpstr>Due diligence</vt:lpstr>
      <vt:lpstr>Key points to resolve in merger negotiations</vt:lpstr>
      <vt:lpstr>Employees – Fair Work Act implications transfer of business?</vt:lpstr>
      <vt:lpstr>Employees: entitlements on a transfer of business</vt:lpstr>
      <vt:lpstr>Employees: employment records on a transfer of business</vt:lpstr>
      <vt:lpstr>ACNC Act 2012</vt:lpstr>
      <vt:lpstr>ACNC ACT 2012</vt:lpstr>
      <vt:lpstr>Summary - Key Questions about a merger</vt:lpstr>
      <vt:lpstr>Summary - Key Questions about a merger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Campbell</dc:creator>
  <cp:lastModifiedBy>Alastair Abbott</cp:lastModifiedBy>
  <cp:revision>41</cp:revision>
  <dcterms:created xsi:type="dcterms:W3CDTF">2015-08-30T10:32:50Z</dcterms:created>
  <dcterms:modified xsi:type="dcterms:W3CDTF">2017-09-23T15:31:54Z</dcterms:modified>
</cp:coreProperties>
</file>