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84" r:id="rId12"/>
    <p:sldId id="285" r:id="rId13"/>
    <p:sldId id="283" r:id="rId14"/>
    <p:sldId id="286" r:id="rId15"/>
    <p:sldId id="270" r:id="rId16"/>
    <p:sldId id="282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C697F-2FBC-4B8E-8D64-DEE9716AF1D5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87EC7-ABBA-46F9-9B26-954B7FFEC4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3635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64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99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8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081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49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404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70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160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241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92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299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90120-6D9A-430A-ABF9-F88B2498D2A0}" type="datetimeFigureOut">
              <a:rPr lang="en-AU" smtClean="0"/>
              <a:t>24/09/2017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31D7-1529-4F01-8C7D-BA22BA6410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0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057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Understanding </a:t>
            </a:r>
            <a:r>
              <a:rPr lang="en-AU" dirty="0"/>
              <a:t>your </a:t>
            </a:r>
            <a:r>
              <a:rPr lang="en-AU" dirty="0" smtClean="0"/>
              <a:t>Budget</a:t>
            </a:r>
            <a:r>
              <a:rPr lang="en-AU" dirty="0"/>
              <a:t>, P&amp;L statement and </a:t>
            </a:r>
            <a:r>
              <a:rPr lang="en-AU" dirty="0" smtClean="0"/>
              <a:t>Balance Sheet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89974"/>
            <a:ext cx="9144000" cy="2670746"/>
          </a:xfrm>
        </p:spPr>
        <p:txBody>
          <a:bodyPr>
            <a:normAutofit fontScale="92500" lnSpcReduction="10000"/>
          </a:bodyPr>
          <a:lstStyle/>
          <a:p>
            <a:endParaRPr lang="en-AU" b="1" dirty="0" smtClean="0"/>
          </a:p>
          <a:p>
            <a:r>
              <a:rPr lang="en-AU" b="1" dirty="0" smtClean="0"/>
              <a:t>September 2017</a:t>
            </a:r>
          </a:p>
          <a:p>
            <a:r>
              <a:rPr lang="en-AU" dirty="0" smtClean="0"/>
              <a:t>Bob Campbell </a:t>
            </a:r>
          </a:p>
          <a:p>
            <a:r>
              <a:rPr lang="en-AU" sz="1700" dirty="0" smtClean="0"/>
              <a:t>Registered Auditor, Registered Tax Agent</a:t>
            </a:r>
            <a:r>
              <a:rPr lang="en-AU" sz="1700" dirty="0"/>
              <a:t>, </a:t>
            </a:r>
            <a:endParaRPr lang="en-AU" sz="1700" dirty="0" smtClean="0"/>
          </a:p>
          <a:p>
            <a:r>
              <a:rPr lang="en-AU" sz="1700" dirty="0" smtClean="0"/>
              <a:t>CA,CPA</a:t>
            </a:r>
            <a:r>
              <a:rPr lang="en-AU" sz="1700" dirty="0"/>
              <a:t>, MSW </a:t>
            </a:r>
            <a:r>
              <a:rPr lang="en-AU" sz="1700" dirty="0" smtClean="0"/>
              <a:t>MAICD</a:t>
            </a:r>
          </a:p>
          <a:p>
            <a:r>
              <a:rPr lang="en-AU" dirty="0" smtClean="0"/>
              <a:t>Director, Australian Audit Pty Ltd.</a:t>
            </a:r>
          </a:p>
          <a:p>
            <a:r>
              <a:rPr lang="en-AU" dirty="0" smtClean="0"/>
              <a:t>rjcampbell@ausaudit.com.au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49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YOUR </a:t>
            </a:r>
            <a:r>
              <a:rPr lang="en-AU" dirty="0"/>
              <a:t>ANNUAL </a:t>
            </a:r>
            <a:r>
              <a:rPr lang="en-AU" dirty="0" smtClean="0"/>
              <a:t>FINANCIAL STATEMENTS</a:t>
            </a:r>
            <a:br>
              <a:rPr lang="en-AU" dirty="0" smtClean="0"/>
            </a:br>
            <a:r>
              <a:rPr lang="en-AU" dirty="0" smtClean="0"/>
              <a:t>The Statement of Changes in Equity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372" y="1872343"/>
            <a:ext cx="7360664" cy="46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Uncommitted funds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021179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Current assets less Current liabilities</a:t>
            </a:r>
          </a:p>
          <a:p>
            <a:r>
              <a:rPr lang="en-AU" dirty="0" smtClean="0"/>
              <a:t>Current Assets: The funds you have or have a right to receive as income in the next 12 months</a:t>
            </a:r>
          </a:p>
          <a:p>
            <a:r>
              <a:rPr lang="en-AU" dirty="0" smtClean="0"/>
              <a:t>Less </a:t>
            </a:r>
          </a:p>
          <a:p>
            <a:r>
              <a:rPr lang="en-AU" dirty="0" smtClean="0"/>
              <a:t>Current Liabilities: The funds that you have a present obligation to pay out in the next 12 months</a:t>
            </a:r>
          </a:p>
          <a:p>
            <a:r>
              <a:rPr lang="en-AU" dirty="0" smtClean="0"/>
              <a:t>These are your </a:t>
            </a:r>
            <a:r>
              <a:rPr lang="en-AU" b="1" dirty="0" smtClean="0"/>
              <a:t>savings to manage financial risks</a:t>
            </a:r>
          </a:p>
          <a:p>
            <a:r>
              <a:rPr lang="en-AU" dirty="0" smtClean="0"/>
              <a:t>You would expect to have at least enough to </a:t>
            </a:r>
            <a:r>
              <a:rPr lang="en-AU" b="1" dirty="0" smtClean="0"/>
              <a:t>cover 90 days </a:t>
            </a:r>
            <a:r>
              <a:rPr lang="en-AU" dirty="0" smtClean="0"/>
              <a:t>planned expenditure.</a:t>
            </a:r>
          </a:p>
          <a:p>
            <a:r>
              <a:rPr lang="en-AU" dirty="0" smtClean="0"/>
              <a:t>This increases if you make a surplus and decreases if you make a loss</a:t>
            </a:r>
          </a:p>
          <a:p>
            <a:r>
              <a:rPr lang="en-AU" dirty="0" smtClean="0"/>
              <a:t>It is what you draw upon to buy property plant &amp; equipment</a:t>
            </a:r>
          </a:p>
        </p:txBody>
      </p:sp>
    </p:spTree>
    <p:extLst>
      <p:ext uri="{BB962C8B-B14F-4D97-AF65-F5344CB8AC3E}">
        <p14:creationId xmlns:p14="http://schemas.microsoft.com/office/powerpoint/2010/main" val="3169268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YOUR ANNUAL </a:t>
            </a:r>
            <a:r>
              <a:rPr lang="en-AU" dirty="0" smtClean="0"/>
              <a:t>FINANCIAL STATEMENTS</a:t>
            </a:r>
            <a:br>
              <a:rPr lang="en-AU" dirty="0" smtClean="0"/>
            </a:br>
            <a:r>
              <a:rPr lang="en-AU" dirty="0" smtClean="0"/>
              <a:t>The Statement of Financial Position</a:t>
            </a:r>
            <a:endParaRPr lang="en-AU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0024" y="1757083"/>
            <a:ext cx="4258234" cy="46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your Budget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Your budget indicates how much you expect to spend in the next period (usually the current financial year)</a:t>
            </a:r>
          </a:p>
          <a:p>
            <a:r>
              <a:rPr lang="en-AU" dirty="0" smtClean="0"/>
              <a:t>Your expected </a:t>
            </a:r>
            <a:r>
              <a:rPr lang="en-AU" dirty="0"/>
              <a:t>I</a:t>
            </a:r>
            <a:r>
              <a:rPr lang="en-AU" dirty="0" smtClean="0"/>
              <a:t>ncome </a:t>
            </a:r>
          </a:p>
          <a:p>
            <a:r>
              <a:rPr lang="en-AU" dirty="0" smtClean="0"/>
              <a:t>Your expected Staff costs</a:t>
            </a:r>
          </a:p>
          <a:p>
            <a:r>
              <a:rPr lang="en-AU" dirty="0" smtClean="0"/>
              <a:t>Your expected Program costs</a:t>
            </a:r>
          </a:p>
          <a:p>
            <a:r>
              <a:rPr lang="en-AU" dirty="0" smtClean="0"/>
              <a:t>Your expected Administration Costs</a:t>
            </a:r>
            <a:endParaRPr lang="en-AU" dirty="0"/>
          </a:p>
          <a:p>
            <a:r>
              <a:rPr lang="en-AU" dirty="0" smtClean="0"/>
              <a:t>Your expected financial surplus or financial loss</a:t>
            </a:r>
          </a:p>
          <a:p>
            <a:pPr lvl="1"/>
            <a:r>
              <a:rPr lang="en-AU" dirty="0" smtClean="0"/>
              <a:t>As a Guide as a minimum it should be 5% to 10% of your Income.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6732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Budget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Prepared before the end of your current financial year</a:t>
            </a:r>
          </a:p>
          <a:p>
            <a:r>
              <a:rPr lang="en-AU" dirty="0" smtClean="0"/>
              <a:t>Approved by the Board or </a:t>
            </a:r>
            <a:r>
              <a:rPr lang="en-AU" dirty="0"/>
              <a:t>M</a:t>
            </a:r>
            <a:r>
              <a:rPr lang="en-AU" dirty="0" smtClean="0"/>
              <a:t>anagement Board</a:t>
            </a:r>
          </a:p>
          <a:p>
            <a:r>
              <a:rPr lang="en-AU" dirty="0" smtClean="0"/>
              <a:t>States the assumptions for income and expenditure</a:t>
            </a:r>
          </a:p>
          <a:p>
            <a:r>
              <a:rPr lang="en-AU" dirty="0" smtClean="0"/>
              <a:t>Should reflect either the accrual or cash basis of accounting used</a:t>
            </a:r>
          </a:p>
          <a:p>
            <a:pPr lvl="1"/>
            <a:r>
              <a:rPr lang="en-AU" dirty="0" smtClean="0"/>
              <a:t>Your bookkeeper must understand which you are using.</a:t>
            </a:r>
          </a:p>
          <a:p>
            <a:r>
              <a:rPr lang="en-AU" dirty="0" smtClean="0"/>
              <a:t>Compares the current year to the next year &amp; </a:t>
            </a:r>
            <a:r>
              <a:rPr lang="en-AU" b="1" dirty="0" smtClean="0"/>
              <a:t>explains the difference</a:t>
            </a:r>
          </a:p>
          <a:p>
            <a:r>
              <a:rPr lang="en-AU" dirty="0" smtClean="0"/>
              <a:t>Used to compare actual and budgeted income and expenditure</a:t>
            </a:r>
          </a:p>
          <a:p>
            <a:r>
              <a:rPr lang="en-AU" dirty="0" smtClean="0"/>
              <a:t>Explains why there is a difference each month.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1796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/>
              <a:t>MONITORING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KEY </a:t>
            </a:r>
            <a:r>
              <a:rPr lang="en-AU" dirty="0"/>
              <a:t>PERFORMANCE </a:t>
            </a:r>
            <a:r>
              <a:rPr lang="en-AU" dirty="0" smtClean="0"/>
              <a:t>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  <a:p>
            <a:endParaRPr lang="en-AU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970446"/>
              </p:ext>
            </p:extLst>
          </p:nvPr>
        </p:nvGraphicFramePr>
        <p:xfrm>
          <a:off x="1836484" y="1825625"/>
          <a:ext cx="7991395" cy="388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Worksheet" r:id="rId3" imgW="4972216" imgH="2673301" progId="Excel.Sheet.8">
                  <p:embed/>
                </p:oleObj>
              </mc:Choice>
              <mc:Fallback>
                <p:oleObj name="Worksheet" r:id="rId3" imgW="4972216" imgH="267330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6484" y="1825625"/>
                        <a:ext cx="7991395" cy="3883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825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MONITORING </a:t>
            </a:r>
            <a:br>
              <a:rPr lang="en-AU" dirty="0"/>
            </a:br>
            <a:r>
              <a:rPr lang="en-AU" dirty="0"/>
              <a:t>KEY PERFORMANCE INDICATORS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505040"/>
              </p:ext>
            </p:extLst>
          </p:nvPr>
        </p:nvGraphicFramePr>
        <p:xfrm>
          <a:off x="838200" y="1690688"/>
          <a:ext cx="9696610" cy="434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3" imgW="5619805" imgH="3740248" progId="Excel.Sheet.8">
                  <p:embed/>
                </p:oleObj>
              </mc:Choice>
              <mc:Fallback>
                <p:oleObj name="Worksheet" r:id="rId3" imgW="5619805" imgH="374024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90688"/>
                        <a:ext cx="9696610" cy="4341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6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COMMUNICATING YOUR FINANCIAL RESULTS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14563"/>
          </a:xfrm>
        </p:spPr>
        <p:txBody>
          <a:bodyPr/>
          <a:lstStyle/>
          <a:p>
            <a:r>
              <a:rPr lang="en-AU" dirty="0" smtClean="0"/>
              <a:t>Use Summaries rather than detailed reports</a:t>
            </a:r>
          </a:p>
          <a:p>
            <a:r>
              <a:rPr lang="en-AU" dirty="0" smtClean="0"/>
              <a:t>Treasurer or Finance Board to review detailed reports</a:t>
            </a:r>
          </a:p>
          <a:p>
            <a:r>
              <a:rPr lang="en-AU" dirty="0" smtClean="0"/>
              <a:t>Highlight major issues in the Financial Summary</a:t>
            </a:r>
          </a:p>
          <a:p>
            <a:r>
              <a:rPr lang="en-AU" dirty="0" smtClean="0"/>
              <a:t>Identify any proposed corrective actions</a:t>
            </a:r>
          </a:p>
          <a:p>
            <a:r>
              <a:rPr lang="en-AU" dirty="0" smtClean="0"/>
              <a:t>Use Graphs where possible (</a:t>
            </a:r>
            <a:r>
              <a:rPr lang="en-AU" dirty="0" err="1" smtClean="0"/>
              <a:t>eg</a:t>
            </a:r>
            <a:r>
              <a:rPr lang="en-AU" dirty="0" smtClean="0"/>
              <a:t> Uncommitted Funds)</a:t>
            </a:r>
          </a:p>
          <a:p>
            <a:r>
              <a:rPr lang="en-AU" dirty="0" smtClean="0"/>
              <a:t>Check that people understand your financial reports</a:t>
            </a:r>
          </a:p>
          <a:p>
            <a:r>
              <a:rPr lang="en-AU" dirty="0" smtClean="0"/>
              <a:t>Have a seminar to explain how to use the financial report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17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44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UNDERSTANDING YOUR FINANCIAL STATEMENTS </a:t>
            </a:r>
          </a:p>
          <a:p>
            <a:r>
              <a:rPr lang="en-AU" dirty="0"/>
              <a:t>DEVELOPING A FINANCIAL MODEL OF YOUR ORGANISATION</a:t>
            </a:r>
          </a:p>
          <a:p>
            <a:r>
              <a:rPr lang="en-AU" dirty="0"/>
              <a:t>DEVELOPING A BUDGET FROM THAT FINANCIAL MODEL</a:t>
            </a:r>
          </a:p>
          <a:p>
            <a:r>
              <a:rPr lang="en-AU" dirty="0"/>
              <a:t>MONITORING KEY PERFORMANCE INDICATORS</a:t>
            </a:r>
          </a:p>
          <a:p>
            <a:r>
              <a:rPr lang="en-AU" dirty="0"/>
              <a:t>COMMUNICATING YOUR FINANCIAL RESULTS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pPr marL="0" indent="0" algn="ctr">
              <a:buNone/>
            </a:pPr>
            <a:r>
              <a:rPr lang="en-AU" b="1" dirty="0" smtClean="0"/>
              <a:t>IF YOU HAVE A QUESTION </a:t>
            </a:r>
          </a:p>
          <a:p>
            <a:pPr marL="0" indent="0" algn="ctr">
              <a:buNone/>
            </a:pPr>
            <a:r>
              <a:rPr lang="en-AU" b="1" dirty="0" smtClean="0"/>
              <a:t>SOMEONE ELSE PROBABLY HAS THE SAME QUESTION</a:t>
            </a:r>
          </a:p>
          <a:p>
            <a:pPr marL="0" indent="0" algn="ctr">
              <a:buNone/>
            </a:pPr>
            <a:r>
              <a:rPr lang="en-AU" b="1" dirty="0" smtClean="0"/>
              <a:t> SO PLEASE ASK IT AS WE GO.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665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YOUR ANNUAL FINANCIAL STATEMENTS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Basis of preparation – Cash or Accrual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3191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Cash – receipts </a:t>
            </a:r>
            <a:r>
              <a:rPr lang="en-AU" dirty="0"/>
              <a:t>are recorded during the period </a:t>
            </a:r>
            <a:r>
              <a:rPr lang="en-AU" dirty="0" smtClean="0"/>
              <a:t>money is </a:t>
            </a:r>
            <a:r>
              <a:rPr lang="en-AU" dirty="0"/>
              <a:t>received, and expenses are recorded in the period in which </a:t>
            </a:r>
            <a:r>
              <a:rPr lang="en-AU" dirty="0" smtClean="0"/>
              <a:t>money is </a:t>
            </a:r>
            <a:r>
              <a:rPr lang="en-AU" dirty="0"/>
              <a:t>actually </a:t>
            </a:r>
            <a:r>
              <a:rPr lang="en-AU" dirty="0" smtClean="0"/>
              <a:t>paid.</a:t>
            </a:r>
          </a:p>
          <a:p>
            <a:pPr lvl="1"/>
            <a:r>
              <a:rPr lang="en-AU" dirty="0" smtClean="0"/>
              <a:t>Statement of receipts and payments</a:t>
            </a:r>
          </a:p>
          <a:p>
            <a:pPr lvl="1"/>
            <a:r>
              <a:rPr lang="en-AU" dirty="0" smtClean="0"/>
              <a:t>Statement </a:t>
            </a:r>
            <a:r>
              <a:rPr lang="en-AU" dirty="0"/>
              <a:t>of </a:t>
            </a:r>
            <a:r>
              <a:rPr lang="en-AU" dirty="0" smtClean="0"/>
              <a:t>reconciled bank </a:t>
            </a:r>
            <a:r>
              <a:rPr lang="en-AU" dirty="0"/>
              <a:t>account balances</a:t>
            </a:r>
            <a:endParaRPr lang="en-AU" dirty="0" smtClean="0"/>
          </a:p>
          <a:p>
            <a:pPr lvl="1"/>
            <a:r>
              <a:rPr lang="en-AU" dirty="0" smtClean="0"/>
              <a:t>Statement of assets and liabilities.</a:t>
            </a:r>
          </a:p>
          <a:p>
            <a:pPr lvl="1"/>
            <a:r>
              <a:rPr lang="en-AU" dirty="0" smtClean="0"/>
              <a:t>Note- explaining that the cash basis of accounting has been adopted</a:t>
            </a:r>
          </a:p>
          <a:p>
            <a:r>
              <a:rPr lang="en-AU" dirty="0" smtClean="0"/>
              <a:t>Accrual </a:t>
            </a:r>
            <a:r>
              <a:rPr lang="en-AU" dirty="0"/>
              <a:t>- revenue and expenses are recorded when </a:t>
            </a:r>
            <a:r>
              <a:rPr lang="en-AU" dirty="0" smtClean="0"/>
              <a:t>obligations are incurred.</a:t>
            </a:r>
          </a:p>
          <a:p>
            <a:pPr lvl="1"/>
            <a:r>
              <a:rPr lang="en-AU" dirty="0" smtClean="0"/>
              <a:t>Accounting Standards are applied to recognise Assets, Liabilities, Income &amp; Expenses</a:t>
            </a:r>
          </a:p>
          <a:p>
            <a:pPr lvl="1"/>
            <a:r>
              <a:rPr lang="en-AU" dirty="0" smtClean="0"/>
              <a:t>Statement of Profit or Loss &amp; Other Comprehensive Income</a:t>
            </a:r>
          </a:p>
          <a:p>
            <a:pPr lvl="1"/>
            <a:r>
              <a:rPr lang="en-AU" dirty="0" smtClean="0"/>
              <a:t>Statement of Financial Position</a:t>
            </a:r>
          </a:p>
          <a:p>
            <a:pPr lvl="1"/>
            <a:r>
              <a:rPr lang="en-AU" dirty="0" smtClean="0"/>
              <a:t>Statement of Cash Flows</a:t>
            </a:r>
          </a:p>
          <a:p>
            <a:pPr lvl="1"/>
            <a:r>
              <a:rPr lang="en-AU" dirty="0" smtClean="0"/>
              <a:t>Statement of </a:t>
            </a:r>
            <a:r>
              <a:rPr lang="en-AU" dirty="0" smtClean="0"/>
              <a:t>Changes </a:t>
            </a:r>
            <a:r>
              <a:rPr lang="en-AU" dirty="0" smtClean="0"/>
              <a:t>in Equity </a:t>
            </a:r>
          </a:p>
          <a:p>
            <a:pPr lvl="1"/>
            <a:r>
              <a:rPr lang="en-AU" dirty="0" smtClean="0"/>
              <a:t>Notes – explaining the accounting standards &amp; policies adopted &amp; the accrual basis</a:t>
            </a:r>
          </a:p>
        </p:txBody>
      </p:sp>
    </p:spTree>
    <p:extLst>
      <p:ext uri="{BB962C8B-B14F-4D97-AF65-F5344CB8AC3E}">
        <p14:creationId xmlns:p14="http://schemas.microsoft.com/office/powerpoint/2010/main" val="11145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YOUR ANNUAL </a:t>
            </a:r>
            <a:r>
              <a:rPr lang="en-AU" dirty="0" smtClean="0"/>
              <a:t>FINANCIAL STATEMENTS</a:t>
            </a:r>
            <a:br>
              <a:rPr lang="en-AU" dirty="0" smtClean="0"/>
            </a:br>
            <a:r>
              <a:rPr lang="en-AU" dirty="0" smtClean="0"/>
              <a:t>Special Purpose or General Purpose 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4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General Purpose  - designed for any reader </a:t>
            </a:r>
            <a:r>
              <a:rPr lang="en-AU" dirty="0" smtClean="0"/>
              <a:t>– accrual basis and all relevant Australian Accounting standards apply</a:t>
            </a:r>
          </a:p>
          <a:p>
            <a:r>
              <a:rPr lang="en-AU" dirty="0" smtClean="0"/>
              <a:t>Special Purpose – designed for particular readers </a:t>
            </a:r>
          </a:p>
          <a:p>
            <a:pPr lvl="1"/>
            <a:r>
              <a:rPr lang="en-AU" dirty="0" smtClean="0"/>
              <a:t>Your members and in the form required by your constitution</a:t>
            </a:r>
          </a:p>
          <a:p>
            <a:pPr lvl="1"/>
            <a:r>
              <a:rPr lang="en-AU" dirty="0" smtClean="0"/>
              <a:t>Your regulatory body – Department of Commerce or ACNC</a:t>
            </a:r>
          </a:p>
          <a:p>
            <a:r>
              <a:rPr lang="en-AU" dirty="0" smtClean="0"/>
              <a:t>ACNC: If your revenue is less than $250,000, you may use Cash basis</a:t>
            </a:r>
          </a:p>
          <a:p>
            <a:r>
              <a:rPr lang="en-AU" dirty="0" smtClean="0"/>
              <a:t>ACNC: If your revenue is greater than $250,000 ACNC require Accrual basis </a:t>
            </a:r>
          </a:p>
          <a:p>
            <a:pPr lvl="1"/>
            <a:r>
              <a:rPr lang="en-AU" i="1" dirty="0"/>
              <a:t>AASB 101, Presentation of Financial Statements</a:t>
            </a:r>
            <a:r>
              <a:rPr lang="en-AU" dirty="0"/>
              <a:t> </a:t>
            </a:r>
          </a:p>
          <a:p>
            <a:pPr lvl="1"/>
            <a:r>
              <a:rPr lang="en-AU" i="1" dirty="0"/>
              <a:t>AASB 107, Statement of Cash Flows</a:t>
            </a:r>
            <a:r>
              <a:rPr lang="en-AU" dirty="0"/>
              <a:t> </a:t>
            </a:r>
          </a:p>
          <a:p>
            <a:pPr lvl="1"/>
            <a:r>
              <a:rPr lang="en-AU" i="1" dirty="0"/>
              <a:t>AASB 108, Accounting Policies, Changes in Accounting Estimates and Errors</a:t>
            </a:r>
            <a:r>
              <a:rPr lang="en-AU" dirty="0"/>
              <a:t> </a:t>
            </a:r>
          </a:p>
          <a:p>
            <a:pPr lvl="1"/>
            <a:r>
              <a:rPr lang="en-AU" i="1" dirty="0"/>
              <a:t>AASB 1031, Materiality</a:t>
            </a:r>
            <a:r>
              <a:rPr lang="en-AU" dirty="0"/>
              <a:t> </a:t>
            </a:r>
          </a:p>
          <a:p>
            <a:pPr lvl="1"/>
            <a:r>
              <a:rPr lang="en-AU" i="1" dirty="0"/>
              <a:t>AASB 1048, Interpretation of Standards</a:t>
            </a:r>
            <a:r>
              <a:rPr lang="en-AU" dirty="0"/>
              <a:t> </a:t>
            </a:r>
          </a:p>
          <a:p>
            <a:pPr lvl="1"/>
            <a:r>
              <a:rPr lang="en-AU" i="1" dirty="0"/>
              <a:t>AASB 1054, Australian Additional Disclosures.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4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YOUR </a:t>
            </a:r>
            <a:r>
              <a:rPr lang="en-AU" dirty="0"/>
              <a:t>ANNUAL FINANCIAL </a:t>
            </a:r>
            <a:r>
              <a:rPr lang="en-AU" dirty="0" smtClean="0"/>
              <a:t>STATEMENTS</a:t>
            </a:r>
            <a:br>
              <a:rPr lang="en-AU" dirty="0" smtClean="0"/>
            </a:br>
            <a:r>
              <a:rPr lang="en-AU" dirty="0" smtClean="0"/>
              <a:t>Are they reliable?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2335"/>
          </a:xfrm>
        </p:spPr>
        <p:txBody>
          <a:bodyPr/>
          <a:lstStyle/>
          <a:p>
            <a:r>
              <a:rPr lang="en-AU" dirty="0" smtClean="0"/>
              <a:t>Financial Statements are normally reliable if internal controls are effective</a:t>
            </a:r>
          </a:p>
          <a:p>
            <a:r>
              <a:rPr lang="en-AU" dirty="0" smtClean="0"/>
              <a:t>Internal controls include but are not limited to:</a:t>
            </a:r>
          </a:p>
          <a:p>
            <a:pPr lvl="1"/>
            <a:r>
              <a:rPr lang="en-AU" dirty="0" smtClean="0"/>
              <a:t>Preparation by competent qualified bookkeeper &amp; reviewed by an accountant</a:t>
            </a:r>
          </a:p>
          <a:p>
            <a:pPr lvl="1"/>
            <a:r>
              <a:rPr lang="en-AU" dirty="0" smtClean="0"/>
              <a:t>Bank reconciliation by bookkeeper &amp; review by another person for errors</a:t>
            </a:r>
          </a:p>
          <a:p>
            <a:pPr lvl="1"/>
            <a:r>
              <a:rPr lang="en-AU" dirty="0" smtClean="0"/>
              <a:t>Two signatories / authorisers of all transactions.</a:t>
            </a:r>
          </a:p>
          <a:p>
            <a:r>
              <a:rPr lang="en-AU" dirty="0" smtClean="0"/>
              <a:t>Must include all the transactions for the period </a:t>
            </a:r>
          </a:p>
          <a:p>
            <a:pPr lvl="1"/>
            <a:r>
              <a:rPr lang="en-AU" dirty="0" smtClean="0"/>
              <a:t>Very relevant to all significant accrual transactions such as </a:t>
            </a:r>
          </a:p>
          <a:p>
            <a:pPr lvl="1"/>
            <a:r>
              <a:rPr lang="en-AU" dirty="0" smtClean="0"/>
              <a:t>Accrued Wages , Accrued Expenses &amp; Prepaid Expenses.</a:t>
            </a:r>
          </a:p>
          <a:p>
            <a:pPr lvl="1"/>
            <a:r>
              <a:rPr lang="en-AU" dirty="0" smtClean="0"/>
              <a:t>Leave provision movements</a:t>
            </a:r>
          </a:p>
          <a:p>
            <a:pPr lvl="1"/>
            <a:r>
              <a:rPr lang="en-AU" dirty="0" smtClean="0"/>
              <a:t>Income received in Advance – such as grants &amp; fees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2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YOUR</a:t>
            </a:r>
            <a:r>
              <a:rPr lang="en-AU" dirty="0"/>
              <a:t> ANNUAL</a:t>
            </a:r>
            <a:r>
              <a:rPr lang="en-AU" dirty="0" smtClean="0"/>
              <a:t> FINANCIAL STATEMENTS</a:t>
            </a:r>
            <a:br>
              <a:rPr lang="en-AU" dirty="0" smtClean="0"/>
            </a:br>
            <a:r>
              <a:rPr lang="en-AU" dirty="0" smtClean="0"/>
              <a:t>The Annual Board Report &amp; Declaration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Annual Board Report</a:t>
            </a:r>
          </a:p>
          <a:p>
            <a:pPr lvl="1"/>
            <a:r>
              <a:rPr lang="en-AU" dirty="0" smtClean="0"/>
              <a:t>States the </a:t>
            </a:r>
            <a:r>
              <a:rPr lang="en-AU" b="1" dirty="0" smtClean="0"/>
              <a:t>Surplus or Loss </a:t>
            </a:r>
            <a:r>
              <a:rPr lang="en-AU" dirty="0" smtClean="0"/>
              <a:t>for the Year</a:t>
            </a:r>
          </a:p>
          <a:p>
            <a:pPr lvl="1"/>
            <a:r>
              <a:rPr lang="en-AU" dirty="0" smtClean="0"/>
              <a:t>Describes the </a:t>
            </a:r>
            <a:r>
              <a:rPr lang="en-AU" b="1" dirty="0" smtClean="0"/>
              <a:t>major activities </a:t>
            </a:r>
            <a:r>
              <a:rPr lang="en-AU" dirty="0" smtClean="0"/>
              <a:t>for the Year</a:t>
            </a:r>
          </a:p>
          <a:p>
            <a:pPr lvl="1"/>
            <a:r>
              <a:rPr lang="en-AU" dirty="0" smtClean="0"/>
              <a:t>Points out that the </a:t>
            </a:r>
            <a:r>
              <a:rPr lang="en-AU" b="1" dirty="0" smtClean="0"/>
              <a:t>accounting policies </a:t>
            </a:r>
            <a:r>
              <a:rPr lang="en-AU" dirty="0" smtClean="0"/>
              <a:t>applied are set out in Note 1 to the accounts.</a:t>
            </a:r>
          </a:p>
          <a:p>
            <a:r>
              <a:rPr lang="en-AU" dirty="0" smtClean="0"/>
              <a:t>The Annual Declaration by the Board</a:t>
            </a:r>
          </a:p>
          <a:p>
            <a:pPr lvl="1"/>
            <a:r>
              <a:rPr lang="en-AU" dirty="0" smtClean="0"/>
              <a:t>That the financial report is a </a:t>
            </a:r>
            <a:r>
              <a:rPr lang="en-AU" b="1" dirty="0" smtClean="0"/>
              <a:t>true &amp; fair view </a:t>
            </a:r>
            <a:r>
              <a:rPr lang="en-AU" dirty="0" smtClean="0"/>
              <a:t>of the financial </a:t>
            </a:r>
            <a:r>
              <a:rPr lang="en-AU" b="1" dirty="0" smtClean="0"/>
              <a:t>position</a:t>
            </a:r>
            <a:r>
              <a:rPr lang="en-AU" dirty="0" smtClean="0"/>
              <a:t> &amp; </a:t>
            </a:r>
            <a:r>
              <a:rPr lang="en-AU" b="1" dirty="0" smtClean="0"/>
              <a:t>performance </a:t>
            </a:r>
            <a:r>
              <a:rPr lang="en-AU" dirty="0" smtClean="0"/>
              <a:t>of the Organisation</a:t>
            </a:r>
          </a:p>
          <a:p>
            <a:pPr lvl="1"/>
            <a:r>
              <a:rPr lang="en-AU" dirty="0" smtClean="0"/>
              <a:t>That operations have been conducted in accordance with the </a:t>
            </a:r>
            <a:r>
              <a:rPr lang="en-AU" b="1" dirty="0" smtClean="0"/>
              <a:t>constitution</a:t>
            </a:r>
          </a:p>
          <a:p>
            <a:pPr lvl="1"/>
            <a:r>
              <a:rPr lang="en-AU" dirty="0" smtClean="0"/>
              <a:t>There </a:t>
            </a:r>
            <a:r>
              <a:rPr lang="en-AU" dirty="0"/>
              <a:t>are reasonable grounds to believe </a:t>
            </a:r>
            <a:r>
              <a:rPr lang="en-AU" dirty="0" smtClean="0"/>
              <a:t>that </a:t>
            </a:r>
            <a:r>
              <a:rPr lang="en-AU" dirty="0"/>
              <a:t>the </a:t>
            </a:r>
            <a:r>
              <a:rPr lang="en-AU" dirty="0" smtClean="0"/>
              <a:t>Organisation </a:t>
            </a:r>
            <a:r>
              <a:rPr lang="en-AU" dirty="0"/>
              <a:t>will be able to </a:t>
            </a:r>
            <a:r>
              <a:rPr lang="en-AU" b="1" dirty="0"/>
              <a:t>pay its debts as and when they fall due</a:t>
            </a:r>
            <a:r>
              <a:rPr lang="en-AU" dirty="0" smtClean="0"/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75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28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YOUR </a:t>
            </a:r>
            <a:r>
              <a:rPr lang="en-AU" dirty="0"/>
              <a:t>ANNUAL FINANCIAL </a:t>
            </a:r>
            <a:r>
              <a:rPr lang="en-AU" dirty="0" smtClean="0"/>
              <a:t>STATEMENTS</a:t>
            </a:r>
            <a:br>
              <a:rPr lang="en-AU" dirty="0" smtClean="0"/>
            </a:br>
            <a:r>
              <a:rPr lang="en-AU" sz="2700" dirty="0" smtClean="0"/>
              <a:t>The Statement of Profit or Loss and Other Comprehensive Income</a:t>
            </a:r>
            <a:endParaRPr lang="en-AU" sz="2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976" y="1368375"/>
            <a:ext cx="5494084" cy="503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YOUR ANNUAL </a:t>
            </a:r>
            <a:r>
              <a:rPr lang="en-AU" dirty="0" smtClean="0"/>
              <a:t>FINANCIAL STATEMENTS</a:t>
            </a:r>
            <a:br>
              <a:rPr lang="en-AU" dirty="0" smtClean="0"/>
            </a:br>
            <a:r>
              <a:rPr lang="en-AU" dirty="0" smtClean="0"/>
              <a:t>The Statement of Financial Position</a:t>
            </a:r>
            <a:endParaRPr lang="en-AU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0024" y="1757083"/>
            <a:ext cx="4258234" cy="46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YOUR </a:t>
            </a:r>
            <a:r>
              <a:rPr lang="en-AU" dirty="0"/>
              <a:t>ANNUAL </a:t>
            </a:r>
            <a:r>
              <a:rPr lang="en-AU" dirty="0" smtClean="0"/>
              <a:t>FINANCIAL STATEMENTS</a:t>
            </a:r>
            <a:br>
              <a:rPr lang="en-AU" dirty="0" smtClean="0"/>
            </a:br>
            <a:r>
              <a:rPr lang="en-AU" dirty="0" smtClean="0"/>
              <a:t>The Statement of Cash Flows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6916" y="1690688"/>
            <a:ext cx="5659931" cy="462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2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814</Words>
  <Application>Microsoft Office PowerPoint</Application>
  <PresentationFormat>Widescreen</PresentationFormat>
  <Paragraphs>106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Worksheet</vt:lpstr>
      <vt:lpstr> Understanding your Budget, P&amp;L statement and Balance Sheet</vt:lpstr>
      <vt:lpstr>OUTLINE</vt:lpstr>
      <vt:lpstr>YOUR ANNUAL FINANCIAL STATEMENTS Basis of preparation – Cash or Accrual </vt:lpstr>
      <vt:lpstr>YOUR ANNUAL FINANCIAL STATEMENTS Special Purpose or General Purpose ?</vt:lpstr>
      <vt:lpstr>YOUR ANNUAL FINANCIAL STATEMENTS Are they reliable?</vt:lpstr>
      <vt:lpstr>YOUR ANNUAL FINANCIAL STATEMENTS The Annual Board Report &amp; Declaration</vt:lpstr>
      <vt:lpstr>YOUR ANNUAL FINANCIAL STATEMENTS The Statement of Profit or Loss and Other Comprehensive Income</vt:lpstr>
      <vt:lpstr>YOUR ANNUAL FINANCIAL STATEMENTS The Statement of Financial Position</vt:lpstr>
      <vt:lpstr>YOUR ANNUAL FINANCIAL STATEMENTS The Statement of Cash Flows</vt:lpstr>
      <vt:lpstr>YOUR ANNUAL FINANCIAL STATEMENTS The Statement of Changes in Equity</vt:lpstr>
      <vt:lpstr>Uncommitted funds</vt:lpstr>
      <vt:lpstr>YOUR ANNUAL FINANCIAL STATEMENTS The Statement of Financial Position</vt:lpstr>
      <vt:lpstr>Understanding your Budget</vt:lpstr>
      <vt:lpstr>Your Budget</vt:lpstr>
      <vt:lpstr>MONITORING  KEY PERFORMANCE INDICATORS</vt:lpstr>
      <vt:lpstr>MONITORING  KEY PERFORMANCE INDICATORS</vt:lpstr>
      <vt:lpstr>COMMUNICATING YOUR FINANCIAL RESULTS.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Matters The Keys to Good Financial Management</dc:title>
  <dc:creator>Bob Campbell</dc:creator>
  <cp:lastModifiedBy>Alastair Abbott</cp:lastModifiedBy>
  <cp:revision>52</cp:revision>
  <cp:lastPrinted>2017-09-14T02:19:32Z</cp:lastPrinted>
  <dcterms:created xsi:type="dcterms:W3CDTF">2015-08-17T01:04:28Z</dcterms:created>
  <dcterms:modified xsi:type="dcterms:W3CDTF">2017-09-24T05:34:41Z</dcterms:modified>
</cp:coreProperties>
</file>